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5" r:id="rId27"/>
    <p:sldId id="281" r:id="rId28"/>
    <p:sldId id="282" r:id="rId29"/>
    <p:sldId id="283" r:id="rId30"/>
    <p:sldId id="28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 편집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 편집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jpe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.jpeg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audio" Target="../media/audio10.wav"/><Relationship Id="rId4" Type="http://schemas.openxmlformats.org/officeDocument/2006/relationships/image" Target="../media/image21.jpe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jpeg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audio" Target="../media/audio10.wav"/><Relationship Id="rId4" Type="http://schemas.openxmlformats.org/officeDocument/2006/relationships/image" Target="../media/image23.jpe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jpeg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audio" Target="../media/audio10.wav"/><Relationship Id="rId4" Type="http://schemas.openxmlformats.org/officeDocument/2006/relationships/image" Target="../media/image25.jpe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6.png"/><Relationship Id="rId7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microsoft.com/office/2007/relationships/hdphoto" Target="../media/hdphoto2.wdp"/><Relationship Id="rId10" Type="http://schemas.openxmlformats.org/officeDocument/2006/relationships/audio" Target="../media/audio10.wav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5.png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6.gif"/><Relationship Id="rId10" Type="http://schemas.openxmlformats.org/officeDocument/2006/relationships/audio" Target="../media/audio10.wav"/><Relationship Id="rId4" Type="http://schemas.microsoft.com/office/2007/relationships/hdphoto" Target="../media/hdphoto2.wdp"/><Relationship Id="rId9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gif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35.png"/><Relationship Id="rId7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6.gif"/><Relationship Id="rId7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hyperlink" Target="http://pptworld.co.kr/template/view.html?tno=40115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5.png"/><Relationship Id="rId7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ptworld.co.kr/template/view.html?tno=40115" TargetMode="External"/><Relationship Id="rId11" Type="http://schemas.openxmlformats.org/officeDocument/2006/relationships/audio" Target="../media/audio10.wav"/><Relationship Id="rId5" Type="http://schemas.openxmlformats.org/officeDocument/2006/relationships/image" Target="../media/image6.gif"/><Relationship Id="rId10" Type="http://schemas.openxmlformats.org/officeDocument/2006/relationships/image" Target="../media/image43.jpeg"/><Relationship Id="rId4" Type="http://schemas.microsoft.com/office/2007/relationships/hdphoto" Target="../media/hdphoto2.wdp"/><Relationship Id="rId9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josuncosmetic.com/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jpeg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audio" Target="../media/audio10.wav"/><Relationship Id="rId4" Type="http://schemas.openxmlformats.org/officeDocument/2006/relationships/image" Target="../media/image10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jpe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audio" Target="../media/audio10.wav"/><Relationship Id="rId5" Type="http://schemas.microsoft.com/office/2007/relationships/hdphoto" Target="../media/hdphoto2.wdp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png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microsoft.com/office/2007/relationships/hdphoto" Target="../media/hdphoto2.wdp"/><Relationship Id="rId10" Type="http://schemas.openxmlformats.org/officeDocument/2006/relationships/audio" Target="../media/audio10.wav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751562" y="876822"/>
            <a:ext cx="12776548" cy="2304789"/>
          </a:xfrm>
        </p:spPr>
        <p:txBody>
          <a:bodyPr>
            <a:normAutofit/>
          </a:bodyPr>
          <a:lstStyle/>
          <a:p>
            <a:r>
              <a:rPr lang="en-US" altLang="ko-KR" sz="6000" b="1" dirty="0" smtClean="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“</a:t>
            </a:r>
            <a:r>
              <a:rPr lang="ko-KR" altLang="en-US" sz="6000" b="1" dirty="0" err="1" smtClean="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골드미네</a:t>
            </a:r>
            <a:r>
              <a:rPr lang="en-US" altLang="ko-KR" sz="6000" b="1" dirty="0" smtClean="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” </a:t>
            </a:r>
            <a:r>
              <a:rPr lang="en-US" altLang="ko-KR" sz="6000" dirty="0" smtClean="0"/>
              <a:t>1</a:t>
            </a:r>
            <a:r>
              <a:rPr lang="ko-KR" altLang="en-US" sz="6000" dirty="0" err="1" smtClean="0"/>
              <a:t>분염색약</a:t>
            </a:r>
            <a:r>
              <a:rPr lang="ko-KR" altLang="en-US" sz="6000" dirty="0" smtClean="0"/>
              <a:t> </a:t>
            </a:r>
            <a:r>
              <a:rPr lang="en-US" altLang="ko-KR" sz="6000" b="1" dirty="0" smtClean="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project</a:t>
            </a:r>
            <a:endParaRPr lang="ko-KR" altLang="en-US" sz="6000" b="1" dirty="0">
              <a:solidFill>
                <a:srgbClr val="FFC000"/>
              </a:solidFill>
              <a:latin typeface="HY엽서M" panose="02030600000101010101" pitchFamily="18" charset="-127"/>
              <a:ea typeface="HY엽서M" panose="02030600000101010101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sz="3600" dirty="0" smtClean="0">
                <a:solidFill>
                  <a:srgbClr val="FFC000"/>
                </a:solidFill>
              </a:rPr>
              <a:t>朝鮮화장품㈜</a:t>
            </a:r>
            <a:endParaRPr lang="ko-KR" altLang="en-US" sz="3600" dirty="0">
              <a:solidFill>
                <a:srgbClr val="FFC000"/>
              </a:solidFill>
            </a:endParaRPr>
          </a:p>
        </p:txBody>
      </p:sp>
      <p:pic>
        <p:nvPicPr>
          <p:cNvPr id="4" name="Picture 2" descr="D:\씨엠바이오랜드\이미지\골드미네-로고-대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brightnessContrast bright="-22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49" y="3290514"/>
            <a:ext cx="3514817" cy="184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019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4" y="980728"/>
            <a:ext cx="10922694" cy="5877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brightnessContrast bright="-20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1799517" cy="673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모서리가 둥근 직사각형 6"/>
          <p:cNvSpPr/>
          <p:nvPr/>
        </p:nvSpPr>
        <p:spPr>
          <a:xfrm>
            <a:off x="112733" y="188639"/>
            <a:ext cx="11523945" cy="529832"/>
          </a:xfrm>
          <a:prstGeom prst="roundRect">
            <a:avLst/>
          </a:prstGeom>
          <a:gradFill flip="none" rotWithShape="1">
            <a:gsLst>
              <a:gs pos="0">
                <a:srgbClr val="002E8A">
                  <a:shade val="30000"/>
                  <a:satMod val="115000"/>
                  <a:alpha val="29000"/>
                </a:srgbClr>
              </a:gs>
              <a:gs pos="86000">
                <a:schemeClr val="tx1">
                  <a:lumMod val="50000"/>
                  <a:lumOff val="50000"/>
                  <a:alpha val="35000"/>
                </a:schemeClr>
              </a:gs>
              <a:gs pos="100000">
                <a:srgbClr val="002E8A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altLang="ko-KR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altLang="ko-KR" sz="36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ko-KR" altLang="en-US" sz="36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골드미네</a:t>
            </a:r>
            <a:r>
              <a:rPr lang="en-US" altLang="ko-KR" sz="36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1</a:t>
            </a:r>
            <a:r>
              <a:rPr lang="ko-KR" altLang="en-US" sz="36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분헤어칼라</a:t>
            </a:r>
            <a:r>
              <a:rPr lang="en-US" altLang="ko-KR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ko-KR" altLang="en-US" sz="36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84" descr="라인(2)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1627073" y="790479"/>
            <a:ext cx="8851525" cy="9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씨엠바이오랜드\이미지\골드미네-로고-대-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8000"/>
                    </a14:imgEffect>
                    <a14:imgEffect>
                      <a14:brightnessContrast bright="-22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928" y="2058649"/>
            <a:ext cx="2232249" cy="117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2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베스트\Pictures\그림1 사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937" y="837433"/>
            <a:ext cx="11523945" cy="542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텍스트 개체 틀 2"/>
          <p:cNvSpPr txBox="1">
            <a:spLocks/>
          </p:cNvSpPr>
          <p:nvPr/>
        </p:nvSpPr>
        <p:spPr bwMode="auto">
          <a:xfrm>
            <a:off x="450937" y="6391327"/>
            <a:ext cx="5573056" cy="32197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ko-KR" sz="18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BEFORE</a:t>
            </a:r>
            <a:endParaRPr lang="ko-KR" altLang="en-US" sz="1800" kern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텍스트 개체 틀 4"/>
          <p:cNvSpPr txBox="1">
            <a:spLocks/>
          </p:cNvSpPr>
          <p:nvPr/>
        </p:nvSpPr>
        <p:spPr bwMode="auto">
          <a:xfrm>
            <a:off x="6166482" y="6391327"/>
            <a:ext cx="5808399" cy="32197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ko-KR" sz="18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AFTER(1</a:t>
            </a:r>
            <a:r>
              <a:rPr lang="ko-KR" altLang="en-US" sz="18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분</a:t>
            </a:r>
            <a:r>
              <a:rPr lang="en-US" altLang="ko-KR" sz="1800" kern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800" kern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brightnessContrast bright="-20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00" y="116632"/>
            <a:ext cx="11686782" cy="673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모서리가 둥근 직사각형 7"/>
          <p:cNvSpPr/>
          <p:nvPr/>
        </p:nvSpPr>
        <p:spPr>
          <a:xfrm>
            <a:off x="2099010" y="315544"/>
            <a:ext cx="7076394" cy="495749"/>
          </a:xfrm>
          <a:prstGeom prst="roundRect">
            <a:avLst/>
          </a:prstGeom>
          <a:gradFill flip="none" rotWithShape="1">
            <a:gsLst>
              <a:gs pos="0">
                <a:srgbClr val="002E8A">
                  <a:shade val="30000"/>
                  <a:satMod val="115000"/>
                  <a:alpha val="29000"/>
                </a:srgbClr>
              </a:gs>
              <a:gs pos="86000">
                <a:schemeClr val="tx1">
                  <a:lumMod val="50000"/>
                  <a:lumOff val="50000"/>
                  <a:alpha val="35000"/>
                </a:schemeClr>
              </a:gs>
              <a:gs pos="100000">
                <a:srgbClr val="002E8A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ko-KR" altLang="en-US" sz="2400" b="1" dirty="0">
                <a:solidFill>
                  <a:srgbClr val="FFC000"/>
                </a:solidFill>
              </a:rPr>
              <a:t>             </a:t>
            </a:r>
            <a:endParaRPr lang="ko-KR" altLang="en-US" sz="2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4" descr="라인(2)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1627073" y="790479"/>
            <a:ext cx="8851525" cy="9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직사각형 1"/>
          <p:cNvSpPr/>
          <p:nvPr/>
        </p:nvSpPr>
        <p:spPr>
          <a:xfrm>
            <a:off x="2999656" y="241118"/>
            <a:ext cx="5915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백모 염색</a:t>
            </a:r>
            <a:r>
              <a:rPr lang="en-US" altLang="ko-KR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흑갈색</a:t>
            </a:r>
            <a:r>
              <a:rPr lang="en-US" altLang="ko-KR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-1N)1</a:t>
            </a:r>
            <a:r>
              <a:rPr lang="ko-KR" alt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분</a:t>
            </a:r>
            <a:r>
              <a:rPr lang="en-US" altLang="ko-KR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2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골드미네</a:t>
            </a:r>
            <a:r>
              <a:rPr lang="ko-KR" alt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염색</a:t>
            </a:r>
            <a:r>
              <a:rPr lang="en-US" altLang="ko-K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D:\씨엠바이오랜드\이미지\골드미네-로고-대-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8000"/>
                    </a14:imgEffect>
                    <a14:imgEffect>
                      <a14:brightnessContrast bright="-22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485" y="638250"/>
            <a:ext cx="1935424" cy="101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04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바탕 화면\세치머리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879" y="959423"/>
            <a:ext cx="5298990" cy="5340809"/>
          </a:xfrm>
          <a:prstGeom prst="rect">
            <a:avLst/>
          </a:prstGeom>
          <a:noFill/>
        </p:spPr>
      </p:pic>
      <p:pic>
        <p:nvPicPr>
          <p:cNvPr id="3" name="Picture 3" descr="C:\Documents and Settings\user\바탕 화면\자연갈색(4N)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3556" y="887416"/>
            <a:ext cx="5405962" cy="5412816"/>
          </a:xfrm>
          <a:prstGeom prst="rect">
            <a:avLst/>
          </a:prstGeom>
          <a:noFill/>
        </p:spPr>
      </p:pic>
      <p:sp>
        <p:nvSpPr>
          <p:cNvPr id="4" name="텍스트 개체 틀 2"/>
          <p:cNvSpPr txBox="1">
            <a:spLocks/>
          </p:cNvSpPr>
          <p:nvPr/>
        </p:nvSpPr>
        <p:spPr>
          <a:xfrm>
            <a:off x="663879" y="6397170"/>
            <a:ext cx="5181667" cy="35922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rtlCol="0">
            <a:normAutofit lnSpcReduction="10000"/>
          </a:bodyPr>
          <a:lstStyle>
            <a:lvl1pPr marL="342900" indent="-342900" algn="l" rtl="0" eaLnBrk="1" latinLnBrk="1" hangingPunct="1">
              <a:spcBef>
                <a:spcPct val="20000"/>
              </a:spcBef>
              <a:buFont typeface="Arial"/>
              <a:buChar char="•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Font typeface="Arial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BEFORE</a:t>
            </a:r>
            <a:endParaRPr lang="ko-KR" altLang="en-US" sz="1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텍스트 개체 틀 4"/>
          <p:cNvSpPr txBox="1">
            <a:spLocks/>
          </p:cNvSpPr>
          <p:nvPr/>
        </p:nvSpPr>
        <p:spPr>
          <a:xfrm>
            <a:off x="6393557" y="6397170"/>
            <a:ext cx="4691977" cy="35922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rtlCol="0">
            <a:normAutofit lnSpcReduction="10000"/>
          </a:bodyPr>
          <a:lstStyle>
            <a:lvl1pPr marL="342900" indent="-342900" algn="l" rtl="0" eaLnBrk="1" latinLnBrk="1" hangingPunct="1">
              <a:spcBef>
                <a:spcPct val="20000"/>
              </a:spcBef>
              <a:buFont typeface="Arial"/>
              <a:buChar char="•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Font typeface="Arial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AFTER(</a:t>
            </a:r>
            <a:r>
              <a:rPr lang="ko-KR" altLang="en-US" sz="18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자연갈색</a:t>
            </a:r>
            <a:r>
              <a:rPr lang="en-US" altLang="ko-KR" sz="1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-4N)</a:t>
            </a:r>
            <a:endParaRPr lang="ko-KR" altLang="en-US" sz="18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4000"/>
                    </a14:imgEffect>
                    <a14:imgEffect>
                      <a14:brightnessContrast bright="-20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2" y="116632"/>
            <a:ext cx="11962355" cy="673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모서리가 둥근 직사각형 6"/>
          <p:cNvSpPr/>
          <p:nvPr/>
        </p:nvSpPr>
        <p:spPr>
          <a:xfrm>
            <a:off x="2128806" y="188639"/>
            <a:ext cx="6703498" cy="529832"/>
          </a:xfrm>
          <a:prstGeom prst="roundRect">
            <a:avLst/>
          </a:prstGeom>
          <a:gradFill flip="none" rotWithShape="1">
            <a:gsLst>
              <a:gs pos="0">
                <a:srgbClr val="002E8A">
                  <a:shade val="30000"/>
                  <a:satMod val="115000"/>
                  <a:alpha val="29000"/>
                </a:srgbClr>
              </a:gs>
              <a:gs pos="86000">
                <a:schemeClr val="tx1">
                  <a:lumMod val="50000"/>
                  <a:lumOff val="50000"/>
                  <a:alpha val="35000"/>
                </a:schemeClr>
              </a:gs>
              <a:gs pos="100000">
                <a:srgbClr val="002E8A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altLang="ko-KR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endParaRPr lang="ko-KR" altLang="en-US" sz="36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84" descr="라인(2)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1627073" y="790479"/>
            <a:ext cx="8851525" cy="9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직사각형 9"/>
          <p:cNvSpPr/>
          <p:nvPr/>
        </p:nvSpPr>
        <p:spPr>
          <a:xfrm>
            <a:off x="3719736" y="116633"/>
            <a:ext cx="4905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새치머리</a:t>
            </a:r>
            <a:r>
              <a:rPr lang="ko-KR" alt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스피드염색</a:t>
            </a:r>
            <a:r>
              <a:rPr lang="en-US" altLang="ko-K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</a:t>
            </a:r>
            <a:r>
              <a:rPr lang="ko-KR" alt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분소요</a:t>
            </a:r>
            <a:r>
              <a:rPr lang="en-US" altLang="ko-K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 descr="D:\씨엠바이오랜드\이미지\골드미네-로고-대-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8000"/>
                    </a14:imgEffect>
                    <a14:imgEffect>
                      <a14:brightnessContrast bright="-22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495" y="560775"/>
            <a:ext cx="2232249" cy="117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7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바탕 화면\20130325_17275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723" y="959424"/>
            <a:ext cx="5220635" cy="5061865"/>
          </a:xfrm>
          <a:prstGeom prst="rect">
            <a:avLst/>
          </a:prstGeom>
          <a:noFill/>
        </p:spPr>
      </p:pic>
      <p:pic>
        <p:nvPicPr>
          <p:cNvPr id="3" name="Picture 3" descr="C:\Documents and Settings\user\바탕 화면\20130325_181237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5248" y="1184687"/>
            <a:ext cx="5339114" cy="4954829"/>
          </a:xfrm>
          <a:prstGeom prst="rect">
            <a:avLst/>
          </a:prstGeom>
          <a:noFill/>
        </p:spPr>
      </p:pic>
      <p:sp>
        <p:nvSpPr>
          <p:cNvPr id="4" name="텍스트 개체 틀 2"/>
          <p:cNvSpPr txBox="1">
            <a:spLocks/>
          </p:cNvSpPr>
          <p:nvPr/>
        </p:nvSpPr>
        <p:spPr>
          <a:xfrm>
            <a:off x="694091" y="6308462"/>
            <a:ext cx="5115267" cy="45559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rtlCol="0">
            <a:normAutofit/>
          </a:bodyPr>
          <a:lstStyle>
            <a:lvl1pPr marL="342900" indent="-342900" algn="l" rtl="0" eaLnBrk="1" latinLnBrk="1" hangingPunct="1">
              <a:spcBef>
                <a:spcPct val="20000"/>
              </a:spcBef>
              <a:buFont typeface="Arial"/>
              <a:buChar char="•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Font typeface="Arial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BEFORE</a:t>
            </a:r>
            <a:endParaRPr lang="ko-KR" altLang="en-US" sz="2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텍스트 개체 틀 4"/>
          <p:cNvSpPr txBox="1">
            <a:spLocks/>
          </p:cNvSpPr>
          <p:nvPr/>
        </p:nvSpPr>
        <p:spPr>
          <a:xfrm>
            <a:off x="6385248" y="6308462"/>
            <a:ext cx="5376061" cy="3600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rtlCol="0">
            <a:normAutofit fontScale="92500" lnSpcReduction="10000"/>
          </a:bodyPr>
          <a:lstStyle>
            <a:lvl1pPr marL="342900" indent="-342900" algn="l" rtl="0" eaLnBrk="1" latinLnBrk="1" hangingPunct="1">
              <a:spcBef>
                <a:spcPct val="20000"/>
              </a:spcBef>
              <a:buFont typeface="Arial"/>
              <a:buChar char="•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Font typeface="Arial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AFTER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(10</a:t>
            </a:r>
            <a:r>
              <a:rPr lang="ko-KR" altLang="en-US" sz="1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분소요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4000"/>
                    </a14:imgEffect>
                    <a14:imgEffect>
                      <a14:brightnessContrast bright="-20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16" y="116632"/>
            <a:ext cx="11336054" cy="673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모서리가 둥근 직사각형 6"/>
          <p:cNvSpPr/>
          <p:nvPr/>
        </p:nvSpPr>
        <p:spPr>
          <a:xfrm>
            <a:off x="2127112" y="188638"/>
            <a:ext cx="7981392" cy="529832"/>
          </a:xfrm>
          <a:prstGeom prst="roundRect">
            <a:avLst/>
          </a:prstGeom>
          <a:gradFill flip="none" rotWithShape="1">
            <a:gsLst>
              <a:gs pos="0">
                <a:srgbClr val="002E8A">
                  <a:shade val="30000"/>
                  <a:satMod val="115000"/>
                  <a:alpha val="29000"/>
                </a:srgbClr>
              </a:gs>
              <a:gs pos="86000">
                <a:schemeClr val="tx1">
                  <a:lumMod val="50000"/>
                  <a:lumOff val="50000"/>
                  <a:alpha val="35000"/>
                </a:schemeClr>
              </a:gs>
              <a:gs pos="100000">
                <a:srgbClr val="002E8A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altLang="ko-KR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endParaRPr lang="ko-KR" altLang="en-US" sz="36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84" descr="라인(2)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1627073" y="790479"/>
            <a:ext cx="8851525" cy="9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직사각형 9"/>
          <p:cNvSpPr/>
          <p:nvPr/>
        </p:nvSpPr>
        <p:spPr>
          <a:xfrm>
            <a:off x="4783640" y="130389"/>
            <a:ext cx="35448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멋내기</a:t>
            </a:r>
            <a:r>
              <a:rPr lang="ko-KR" alt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(9RG-</a:t>
            </a:r>
            <a:r>
              <a:rPr lang="ko-KR" alt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황갈색</a:t>
            </a:r>
            <a:r>
              <a:rPr lang="en-US" altLang="ko-KR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 descr="D:\씨엠바이오랜드\이미지\골드미네-로고-대-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8000"/>
                    </a14:imgEffect>
                    <a14:imgEffect>
                      <a14:brightnessContrast bright="-22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073" y="116632"/>
            <a:ext cx="1948082" cy="10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29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user\바탕 화면\멋내기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353" y="859265"/>
            <a:ext cx="5386191" cy="5395329"/>
          </a:xfrm>
          <a:prstGeom prst="rect">
            <a:avLst/>
          </a:prstGeom>
          <a:noFill/>
        </p:spPr>
      </p:pic>
      <p:pic>
        <p:nvPicPr>
          <p:cNvPr id="3" name="Picture 4" descr="C:\Documents and Settings\user\바탕 화면\멋내기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4031" y="922163"/>
            <a:ext cx="5114861" cy="5429369"/>
          </a:xfrm>
          <a:prstGeom prst="rect">
            <a:avLst/>
          </a:prstGeom>
          <a:noFill/>
        </p:spPr>
      </p:pic>
      <p:sp>
        <p:nvSpPr>
          <p:cNvPr id="4" name="텍스트 개체 틀 11"/>
          <p:cNvSpPr txBox="1">
            <a:spLocks/>
          </p:cNvSpPr>
          <p:nvPr/>
        </p:nvSpPr>
        <p:spPr>
          <a:xfrm>
            <a:off x="651353" y="6351533"/>
            <a:ext cx="5386191" cy="3600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rtlCol="0" anchor="ctr" anchorCtr="0">
            <a:normAutofit fontScale="70000" lnSpcReduction="20000"/>
          </a:bodyPr>
          <a:lstStyle>
            <a:lvl1pPr marL="342900" indent="-342900" algn="l" rtl="0" eaLnBrk="1" latinLnBrk="1" hangingPunct="1">
              <a:spcBef>
                <a:spcPct val="20000"/>
              </a:spcBef>
              <a:buFont typeface="Arial"/>
              <a:buChar char="•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Font typeface="Arial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dirty="0"/>
              <a:t>5RN</a:t>
            </a:r>
            <a:r>
              <a:rPr lang="en-US" altLang="ko-KR" sz="1600" dirty="0"/>
              <a:t>(20%)</a:t>
            </a:r>
            <a:r>
              <a:rPr lang="en-US" altLang="ko-KR" dirty="0"/>
              <a:t> + 9RG</a:t>
            </a:r>
            <a:r>
              <a:rPr lang="en-US" altLang="ko-KR" sz="1600" dirty="0"/>
              <a:t>(80%)</a:t>
            </a:r>
            <a:r>
              <a:rPr lang="en-US" altLang="ko-KR" dirty="0"/>
              <a:t> </a:t>
            </a:r>
            <a:r>
              <a:rPr lang="en-US" altLang="ko-KR" sz="2000" dirty="0"/>
              <a:t>10</a:t>
            </a:r>
            <a:r>
              <a:rPr lang="ko-KR" altLang="en-US" sz="2000" dirty="0" err="1"/>
              <a:t>분소요</a:t>
            </a:r>
            <a:endParaRPr lang="ko-KR" altLang="en-US" sz="2000" dirty="0"/>
          </a:p>
        </p:txBody>
      </p:sp>
      <p:sp>
        <p:nvSpPr>
          <p:cNvPr id="5" name="텍스트 개체 틀 13"/>
          <p:cNvSpPr txBox="1">
            <a:spLocks/>
          </p:cNvSpPr>
          <p:nvPr/>
        </p:nvSpPr>
        <p:spPr>
          <a:xfrm>
            <a:off x="6446150" y="6422912"/>
            <a:ext cx="5052742" cy="360040"/>
          </a:xfrm>
          <a:prstGeom prst="rect">
            <a:avLst/>
          </a:prstGeom>
          <a:solidFill>
            <a:schemeClr val="accent6"/>
          </a:solidFill>
        </p:spPr>
        <p:txBody>
          <a:bodyPr vert="horz" rtlCol="0" anchor="ctr" anchorCtr="0">
            <a:normAutofit fontScale="70000" lnSpcReduction="20000"/>
          </a:bodyPr>
          <a:lstStyle>
            <a:lvl1pPr marL="342900" indent="-342900" algn="l" rtl="0" eaLnBrk="1" latinLnBrk="1" hangingPunct="1">
              <a:spcBef>
                <a:spcPct val="20000"/>
              </a:spcBef>
              <a:buFont typeface="Arial"/>
              <a:buChar char="•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Font typeface="Arial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dirty="0"/>
              <a:t>9RG</a:t>
            </a:r>
            <a:r>
              <a:rPr lang="en-US" altLang="ko-KR" sz="2000" dirty="0"/>
              <a:t>(</a:t>
            </a:r>
            <a:r>
              <a:rPr lang="ko-KR" altLang="en-US" sz="2000" dirty="0"/>
              <a:t>황갈색 </a:t>
            </a:r>
            <a:r>
              <a:rPr lang="en-US" altLang="ko-KR" sz="2000" dirty="0"/>
              <a:t>– 10</a:t>
            </a:r>
            <a:r>
              <a:rPr lang="ko-KR" altLang="en-US" sz="2000" dirty="0" err="1"/>
              <a:t>분소요</a:t>
            </a:r>
            <a:r>
              <a:rPr lang="en-US" altLang="ko-KR" sz="2000" dirty="0"/>
              <a:t>)</a:t>
            </a:r>
            <a:endParaRPr lang="ko-KR" altLang="en-US" sz="20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4000"/>
                    </a14:imgEffect>
                    <a14:imgEffect>
                      <a14:brightnessContrast bright="-20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4" y="116632"/>
            <a:ext cx="11486366" cy="673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모서리가 둥근 직사각형 6"/>
          <p:cNvSpPr/>
          <p:nvPr/>
        </p:nvSpPr>
        <p:spPr>
          <a:xfrm>
            <a:off x="2115952" y="188639"/>
            <a:ext cx="6539533" cy="529832"/>
          </a:xfrm>
          <a:prstGeom prst="roundRect">
            <a:avLst/>
          </a:prstGeom>
          <a:gradFill flip="none" rotWithShape="1">
            <a:gsLst>
              <a:gs pos="0">
                <a:srgbClr val="002E8A">
                  <a:shade val="30000"/>
                  <a:satMod val="115000"/>
                  <a:alpha val="29000"/>
                </a:srgbClr>
              </a:gs>
              <a:gs pos="86000">
                <a:schemeClr val="tx1">
                  <a:lumMod val="50000"/>
                  <a:lumOff val="50000"/>
                  <a:alpha val="35000"/>
                </a:schemeClr>
              </a:gs>
              <a:gs pos="100000">
                <a:srgbClr val="002E8A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altLang="ko-KR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endParaRPr lang="ko-KR" altLang="en-US" sz="36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84" descr="라인(2)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1627073" y="790479"/>
            <a:ext cx="8851525" cy="9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직사각형 9"/>
          <p:cNvSpPr/>
          <p:nvPr/>
        </p:nvSpPr>
        <p:spPr>
          <a:xfrm>
            <a:off x="5087889" y="47844"/>
            <a:ext cx="2868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멋내기</a:t>
            </a:r>
            <a:r>
              <a:rPr lang="ko-KR" alt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체 험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 descr="D:\씨엠바이오랜드\이미지\골드미네-로고-대-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8000"/>
                    </a14:imgEffect>
                    <a14:imgEffect>
                      <a14:brightnessContrast bright="-22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911" y="70306"/>
            <a:ext cx="1651748" cy="86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56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59" y="764705"/>
            <a:ext cx="11774466" cy="5328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brightnessContrast bright="-20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59" y="116633"/>
            <a:ext cx="11774466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모서리가 둥근 직사각형 8"/>
          <p:cNvSpPr/>
          <p:nvPr/>
        </p:nvSpPr>
        <p:spPr>
          <a:xfrm>
            <a:off x="2174962" y="182330"/>
            <a:ext cx="7845860" cy="529832"/>
          </a:xfrm>
          <a:prstGeom prst="roundRect">
            <a:avLst/>
          </a:prstGeom>
          <a:gradFill flip="none" rotWithShape="1">
            <a:gsLst>
              <a:gs pos="0">
                <a:srgbClr val="002E8A">
                  <a:shade val="30000"/>
                  <a:satMod val="115000"/>
                  <a:alpha val="29000"/>
                </a:srgbClr>
              </a:gs>
              <a:gs pos="86000">
                <a:schemeClr val="tx1">
                  <a:lumMod val="50000"/>
                  <a:lumOff val="50000"/>
                  <a:alpha val="35000"/>
                </a:schemeClr>
              </a:gs>
              <a:gs pos="100000">
                <a:srgbClr val="002E8A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altLang="ko-KR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endParaRPr lang="ko-KR" altLang="en-US" sz="36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84" descr="라인(2)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1678750" y="790479"/>
            <a:ext cx="8851525" cy="9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직사각형 1"/>
          <p:cNvSpPr/>
          <p:nvPr/>
        </p:nvSpPr>
        <p:spPr>
          <a:xfrm>
            <a:off x="2718148" y="165987"/>
            <a:ext cx="90938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M" panose="02030600000101010101" pitchFamily="18" charset="-127"/>
                <a:ea typeface="HY엽서M" panose="02030600000101010101" pitchFamily="18" charset="-127"/>
              </a:rPr>
              <a:t> </a:t>
            </a:r>
            <a:r>
              <a:rPr lang="en-US" altLang="ko-KR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M" panose="02030600000101010101" pitchFamily="18" charset="-127"/>
                <a:ea typeface="HY엽서M" panose="02030600000101010101" pitchFamily="18" charset="-127"/>
              </a:rPr>
              <a:t>“</a:t>
            </a:r>
            <a:r>
              <a:rPr lang="ko-KR" altLang="en-US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M" panose="02030600000101010101" pitchFamily="18" charset="-127"/>
                <a:ea typeface="HY엽서M" panose="02030600000101010101" pitchFamily="18" charset="-127"/>
              </a:rPr>
              <a:t>골드미네</a:t>
            </a:r>
            <a:r>
              <a:rPr lang="en-US" altLang="ko-KR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M" panose="02030600000101010101" pitchFamily="18" charset="-127"/>
                <a:ea typeface="HY엽서M" panose="02030600000101010101" pitchFamily="18" charset="-127"/>
              </a:rPr>
              <a:t>”</a:t>
            </a:r>
            <a:r>
              <a:rPr lang="ko-KR" alt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엽서M" panose="02030600000101010101" pitchFamily="18" charset="-127"/>
                <a:ea typeface="HY엽서M" panose="02030600000101010101" pitchFamily="18" charset="-127"/>
              </a:rPr>
              <a:t> </a:t>
            </a:r>
            <a:r>
              <a:rPr lang="ko-KR" altLang="en-US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헤어샵</a:t>
            </a:r>
            <a:r>
              <a:rPr lang="ko-KR" alt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US" altLang="ko-KR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</a:t>
            </a:r>
            <a:r>
              <a:rPr lang="en-US" altLang="ko-KR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Bean  Cafe</a:t>
            </a:r>
          </a:p>
          <a:p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658" y="5229200"/>
            <a:ext cx="11876957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씨엠바이오랜드\이미지\골드미네-로고-대-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8000"/>
                    </a14:imgEffect>
                    <a14:imgEffect>
                      <a14:brightnessContrast bright="-22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006" y="0"/>
            <a:ext cx="1786002" cy="9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3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amera.wav"/>
          </p:stSnd>
        </p:sndAc>
      </p:transition>
    </mc:Choice>
    <mc:Fallback xmlns="">
      <p:transition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06" y="28321"/>
            <a:ext cx="12192000" cy="370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32756"/>
            <a:ext cx="12024986" cy="3125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씨엠바이오랜드\이미지\골드미네-로고-대-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8000"/>
                    </a14:imgEffect>
                    <a14:imgEffect>
                      <a14:brightnessContrast bright="-22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33" y="1004912"/>
            <a:ext cx="2232249" cy="117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1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      </a:t>
            </a:r>
            <a:r>
              <a:rPr lang="ko-KR" altLang="en-US" sz="4800" b="1" dirty="0" smtClean="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국내 프랜차이즈 및 해외 영업 상황</a:t>
            </a:r>
            <a:endParaRPr lang="ko-KR" altLang="en-US" sz="4800" b="1" dirty="0">
              <a:solidFill>
                <a:srgbClr val="FFC000"/>
              </a:solidFill>
              <a:latin typeface="HY엽서M" panose="02030600000101010101" pitchFamily="18" charset="-127"/>
              <a:ea typeface="HY엽서M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1. </a:t>
            </a:r>
            <a:r>
              <a:rPr lang="ko-KR" altLang="en-US" sz="2400" dirty="0" smtClean="0"/>
              <a:t>국내 가맹점 및 프랜차이즈 </a:t>
            </a:r>
            <a:r>
              <a:rPr lang="en-US" altLang="ko-KR" sz="2400" dirty="0" smtClean="0"/>
              <a:t>50</a:t>
            </a:r>
            <a:r>
              <a:rPr lang="ko-KR" altLang="en-US" sz="2400" dirty="0" smtClean="0"/>
              <a:t>여 곳 개설</a:t>
            </a:r>
            <a:endParaRPr lang="en-US" altLang="ko-KR" sz="2400" dirty="0" smtClean="0"/>
          </a:p>
          <a:p>
            <a:r>
              <a:rPr lang="en-US" altLang="ko-KR" sz="2400" dirty="0" smtClean="0"/>
              <a:t>2. </a:t>
            </a:r>
            <a:r>
              <a:rPr lang="ko-KR" altLang="en-US" sz="2400" dirty="0" smtClean="0"/>
              <a:t>중국진출 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북경</a:t>
            </a:r>
            <a:r>
              <a:rPr lang="en-US" altLang="ko-KR" sz="2400" dirty="0" smtClean="0"/>
              <a:t>, </a:t>
            </a:r>
            <a:r>
              <a:rPr lang="ko-KR" altLang="en-US" sz="2400" dirty="0" err="1" smtClean="0"/>
              <a:t>곤명</a:t>
            </a:r>
            <a:r>
              <a:rPr lang="en-US" altLang="ko-KR" sz="2400" dirty="0" smtClean="0"/>
              <a:t>, </a:t>
            </a:r>
            <a:r>
              <a:rPr lang="ko-KR" altLang="en-US" sz="2400" dirty="0" err="1" smtClean="0"/>
              <a:t>웨이하이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청도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충칭</a:t>
            </a:r>
            <a:r>
              <a:rPr lang="en-US" altLang="ko-KR" sz="2400" dirty="0" smtClean="0"/>
              <a:t>,</a:t>
            </a:r>
            <a:r>
              <a:rPr lang="ko-KR" altLang="en-US" sz="2400" dirty="0" smtClean="0"/>
              <a:t>텐진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난징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하얼빈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연타이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심양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대련</a:t>
            </a:r>
            <a:r>
              <a:rPr lang="en-US" altLang="ko-KR" sz="2400" dirty="0" smtClean="0"/>
              <a:t>, ~~  )</a:t>
            </a:r>
          </a:p>
          <a:p>
            <a:pPr marL="0" indent="0">
              <a:buNone/>
            </a:pPr>
            <a:r>
              <a:rPr lang="en-US" altLang="ko-KR" sz="2400" dirty="0"/>
              <a:t> </a:t>
            </a:r>
            <a:r>
              <a:rPr lang="en-US" altLang="ko-KR" sz="2400" dirty="0" smtClean="0"/>
              <a:t>         -&gt; </a:t>
            </a:r>
            <a:r>
              <a:rPr lang="ko-KR" altLang="en-US" sz="2400" dirty="0" err="1" smtClean="0"/>
              <a:t>웨이하이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黃 </a:t>
            </a:r>
            <a:r>
              <a:rPr lang="ko-KR" altLang="en-US" sz="2400" dirty="0" err="1" smtClean="0"/>
              <a:t>金</a:t>
            </a:r>
            <a:r>
              <a:rPr lang="ko-KR" altLang="en-US" sz="2400" dirty="0" smtClean="0"/>
              <a:t> 美 </a:t>
            </a:r>
            <a:r>
              <a:rPr lang="en-US" altLang="ko-KR" sz="2400" dirty="0" smtClean="0"/>
              <a:t>– </a:t>
            </a:r>
            <a:r>
              <a:rPr lang="ko-KR" altLang="en-US" sz="2400" dirty="0" smtClean="0"/>
              <a:t>직영점 </a:t>
            </a:r>
            <a:r>
              <a:rPr lang="en-US" altLang="ko-KR" sz="2400" dirty="0" smtClean="0"/>
              <a:t>OPEN), </a:t>
            </a:r>
            <a:r>
              <a:rPr lang="ko-KR" altLang="en-US" sz="2400" dirty="0" smtClean="0"/>
              <a:t>심양 </a:t>
            </a:r>
            <a:r>
              <a:rPr lang="ko-KR" altLang="en-US" sz="2400" dirty="0" err="1" smtClean="0"/>
              <a:t>우와이시장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– </a:t>
            </a:r>
            <a:r>
              <a:rPr lang="ko-KR" altLang="en-US" sz="2400" dirty="0" smtClean="0"/>
              <a:t>상설매장</a:t>
            </a: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/>
              <a:t> </a:t>
            </a:r>
            <a:r>
              <a:rPr lang="en-US" altLang="ko-KR" sz="2400" dirty="0" smtClean="0"/>
              <a:t>         -&gt; </a:t>
            </a:r>
            <a:r>
              <a:rPr lang="ko-KR" altLang="en-US" sz="2400" dirty="0" smtClean="0"/>
              <a:t>중국수출계약 </a:t>
            </a:r>
            <a:r>
              <a:rPr lang="en-US" altLang="ko-KR" sz="2400" dirty="0" smtClean="0"/>
              <a:t>100,000set</a:t>
            </a:r>
            <a:r>
              <a:rPr lang="ko-KR" altLang="en-US" sz="2400" smtClean="0"/>
              <a:t>계약</a:t>
            </a:r>
            <a:endParaRPr lang="en-US" altLang="ko-KR" sz="2400" dirty="0" smtClean="0"/>
          </a:p>
          <a:p>
            <a:r>
              <a:rPr lang="en-US" altLang="ko-KR" sz="2400" dirty="0" smtClean="0"/>
              <a:t>3. </a:t>
            </a:r>
            <a:r>
              <a:rPr lang="ko-KR" altLang="en-US" sz="2400" dirty="0" smtClean="0"/>
              <a:t>태국 </a:t>
            </a:r>
            <a:r>
              <a:rPr lang="en-US" altLang="ko-KR" sz="2400" dirty="0" smtClean="0"/>
              <a:t>: </a:t>
            </a:r>
            <a:r>
              <a:rPr lang="ko-KR" altLang="en-US" sz="2400" dirty="0" smtClean="0"/>
              <a:t>치앙마이 미용아카데미</a:t>
            </a:r>
            <a:endParaRPr lang="en-US" altLang="ko-KR" sz="2400" dirty="0" smtClean="0"/>
          </a:p>
          <a:p>
            <a:r>
              <a:rPr lang="en-US" altLang="ko-KR" sz="2400" dirty="0" smtClean="0"/>
              <a:t>4. </a:t>
            </a:r>
            <a:r>
              <a:rPr lang="ko-KR" altLang="en-US" sz="2400" dirty="0" smtClean="0"/>
              <a:t>일본 </a:t>
            </a:r>
            <a:r>
              <a:rPr lang="en-US" altLang="ko-KR" sz="2400" dirty="0" smtClean="0"/>
              <a:t>: </a:t>
            </a:r>
            <a:r>
              <a:rPr lang="ko-KR" altLang="en-US" sz="2400" dirty="0" smtClean="0"/>
              <a:t>오사카</a:t>
            </a:r>
            <a:r>
              <a:rPr lang="en-US" altLang="ko-KR" sz="2400" dirty="0" smtClean="0"/>
              <a:t>(</a:t>
            </a:r>
            <a:r>
              <a:rPr lang="ko-KR" altLang="en-US" sz="2400" dirty="0" err="1" smtClean="0"/>
              <a:t>총판계약</a:t>
            </a:r>
            <a:r>
              <a:rPr lang="en-US" altLang="ko-KR" sz="2400" dirty="0" smtClean="0"/>
              <a:t>)</a:t>
            </a:r>
            <a:endParaRPr lang="ko-KR" altLang="en-US" sz="2400" dirty="0"/>
          </a:p>
        </p:txBody>
      </p:sp>
      <p:pic>
        <p:nvPicPr>
          <p:cNvPr id="4" name="Picture 2" descr="D:\씨엠바이오랜드\이미지\골드미네-로고-대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brightnessContrast bright="-22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533" y="5063106"/>
            <a:ext cx="2232249" cy="117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11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brightnessContrast bright="-20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0" y="116632"/>
            <a:ext cx="11674258" cy="770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모서리가 둥근 직사각형 4"/>
          <p:cNvSpPr/>
          <p:nvPr/>
        </p:nvSpPr>
        <p:spPr>
          <a:xfrm>
            <a:off x="2157570" y="224158"/>
            <a:ext cx="6758260" cy="529832"/>
          </a:xfrm>
          <a:prstGeom prst="roundRect">
            <a:avLst/>
          </a:prstGeom>
          <a:gradFill flip="none" rotWithShape="1">
            <a:gsLst>
              <a:gs pos="0">
                <a:srgbClr val="002E8A">
                  <a:shade val="30000"/>
                  <a:satMod val="115000"/>
                  <a:alpha val="29000"/>
                </a:srgbClr>
              </a:gs>
              <a:gs pos="86000">
                <a:schemeClr val="tx1">
                  <a:lumMod val="50000"/>
                  <a:lumOff val="50000"/>
                  <a:alpha val="35000"/>
                </a:schemeClr>
              </a:gs>
              <a:gs pos="100000">
                <a:srgbClr val="002E8A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ko-KR" altLang="en-US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         </a:t>
            </a:r>
            <a:r>
              <a:rPr lang="ko-KR" altLang="en-US" sz="36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치앙마이</a:t>
            </a:r>
            <a:r>
              <a:rPr lang="ko-KR" altLang="en-US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 미용 아카데미</a:t>
            </a:r>
            <a:endParaRPr lang="en-US" altLang="ko-KR" sz="20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</a:endParaRPr>
          </a:p>
        </p:txBody>
      </p:sp>
      <p:pic>
        <p:nvPicPr>
          <p:cNvPr id="6" name="Picture 84" descr="라인(2)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1668692" y="790479"/>
            <a:ext cx="8851525" cy="9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F:\태국여행2\SNV310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2154" y="3894370"/>
            <a:ext cx="4064176" cy="2288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C:\Documents and Settings\user\My Documents\My Pictures\치앙마이 미용아카데미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0626" y="1014049"/>
            <a:ext cx="5939392" cy="2703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 descr="F:\태국여행1\SNV313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5649" y="831450"/>
            <a:ext cx="5409994" cy="2703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C:\Documents and Settings\user\My Documents\My Pictures\현지체험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626" y="3894370"/>
            <a:ext cx="5935504" cy="2288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모서리가 둥근 직사각형 13"/>
          <p:cNvSpPr/>
          <p:nvPr/>
        </p:nvSpPr>
        <p:spPr bwMode="auto">
          <a:xfrm>
            <a:off x="6740187" y="3433273"/>
            <a:ext cx="2175642" cy="318785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01688" eaLnBrk="0" hangingPunct="0">
              <a:spcBef>
                <a:spcPct val="0"/>
              </a:spcBef>
            </a:pPr>
            <a:r>
              <a:rPr lang="ko-KR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아카데미 원장과 함께</a:t>
            </a:r>
          </a:p>
        </p:txBody>
      </p:sp>
      <p:sp>
        <p:nvSpPr>
          <p:cNvPr id="15" name="모서리가 둥근 직사각형 14"/>
          <p:cNvSpPr/>
          <p:nvPr/>
        </p:nvSpPr>
        <p:spPr bwMode="auto">
          <a:xfrm>
            <a:off x="2168261" y="3399147"/>
            <a:ext cx="2570279" cy="318785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016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치앙마이</a:t>
            </a:r>
            <a:r>
              <a:rPr kumimoji="1" lang="ko-KR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 미용아카데미</a:t>
            </a:r>
          </a:p>
        </p:txBody>
      </p:sp>
      <p:sp>
        <p:nvSpPr>
          <p:cNvPr id="16" name="모서리가 둥근 직사각형 15"/>
          <p:cNvSpPr/>
          <p:nvPr/>
        </p:nvSpPr>
        <p:spPr bwMode="auto">
          <a:xfrm>
            <a:off x="6600051" y="5835285"/>
            <a:ext cx="2315778" cy="318785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01688" eaLnBrk="0" hangingPunct="0">
              <a:spcBef>
                <a:spcPct val="0"/>
              </a:spcBef>
            </a:pPr>
            <a:r>
              <a:rPr lang="ko-KR" altLang="en-US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치앙마이</a:t>
            </a:r>
            <a:r>
              <a:rPr lang="ko-KR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 미용실 체험 후</a:t>
            </a:r>
          </a:p>
        </p:txBody>
      </p:sp>
      <p:sp>
        <p:nvSpPr>
          <p:cNvPr id="17" name="모서리가 둥근 직사각형 16"/>
          <p:cNvSpPr/>
          <p:nvPr/>
        </p:nvSpPr>
        <p:spPr bwMode="auto">
          <a:xfrm>
            <a:off x="2110830" y="5863623"/>
            <a:ext cx="2473003" cy="318785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016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태국까지 와서 염색을</a:t>
            </a:r>
            <a:r>
              <a:rPr lang="en-US" altLang="ko-KR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!</a:t>
            </a:r>
            <a:endParaRPr kumimoji="1" lang="ko-KR" alt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524000" y="6183249"/>
            <a:ext cx="9260909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ko-KR" altLang="en-US" sz="2400" kern="0" dirty="0">
                <a:solidFill>
                  <a:srgbClr val="660033"/>
                </a:solidFill>
              </a:rPr>
              <a:t>◈ 태국 </a:t>
            </a:r>
            <a:r>
              <a:rPr lang="ko-KR" altLang="en-US" sz="2400" kern="0" dirty="0" err="1">
                <a:solidFill>
                  <a:srgbClr val="660033"/>
                </a:solidFill>
              </a:rPr>
              <a:t>치앙마이</a:t>
            </a:r>
            <a:r>
              <a:rPr lang="ko-KR" altLang="en-US" sz="2400" kern="0" dirty="0">
                <a:solidFill>
                  <a:srgbClr val="660033"/>
                </a:solidFill>
              </a:rPr>
              <a:t> </a:t>
            </a:r>
            <a:r>
              <a:rPr lang="en-US" altLang="ko-KR" sz="2400" kern="0" dirty="0">
                <a:solidFill>
                  <a:srgbClr val="660033"/>
                </a:solidFill>
              </a:rPr>
              <a:t>: </a:t>
            </a:r>
            <a:r>
              <a:rPr lang="ko-KR" altLang="en-US" sz="2400" kern="0" dirty="0" err="1">
                <a:solidFill>
                  <a:srgbClr val="660033"/>
                </a:solidFill>
              </a:rPr>
              <a:t>뷰티카폐</a:t>
            </a:r>
            <a:r>
              <a:rPr lang="ko-KR" altLang="en-US" sz="2400" kern="0" dirty="0">
                <a:solidFill>
                  <a:srgbClr val="660033"/>
                </a:solidFill>
              </a:rPr>
              <a:t> </a:t>
            </a:r>
            <a:r>
              <a:rPr lang="ko-KR" altLang="en-US" sz="2400" kern="0" dirty="0" err="1">
                <a:solidFill>
                  <a:srgbClr val="660033"/>
                </a:solidFill>
              </a:rPr>
              <a:t>진행중</a:t>
            </a:r>
            <a:r>
              <a:rPr lang="ko-KR" altLang="en-US" sz="2400" kern="0" dirty="0">
                <a:solidFill>
                  <a:srgbClr val="660033"/>
                </a:solidFill>
              </a:rPr>
              <a:t> </a:t>
            </a:r>
            <a:r>
              <a:rPr lang="en-US" altLang="ko-KR" sz="2400" kern="0" dirty="0">
                <a:solidFill>
                  <a:srgbClr val="660033"/>
                </a:solidFill>
              </a:rPr>
              <a:t>/ </a:t>
            </a:r>
            <a:r>
              <a:rPr lang="ko-KR" altLang="en-US" sz="2400" kern="0" dirty="0">
                <a:solidFill>
                  <a:srgbClr val="660033"/>
                </a:solidFill>
              </a:rPr>
              <a:t>태국총판 개설</a:t>
            </a:r>
            <a:r>
              <a:rPr lang="en-US" altLang="ko-KR" sz="2000" kern="0" dirty="0">
                <a:solidFill>
                  <a:srgbClr val="660033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649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55" y="942552"/>
            <a:ext cx="11210794" cy="5915447"/>
          </a:xfrm>
          <a:prstGeom prst="roundRect">
            <a:avLst>
              <a:gd name="adj" fmla="val 357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1753875" y="4509120"/>
            <a:ext cx="8928993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ko-KR" altLang="en-US" sz="2000" kern="0" dirty="0"/>
              <a:t>◈ 북경에서 재산이 얼마인지 모를 정도로 부자다</a:t>
            </a:r>
            <a:r>
              <a:rPr lang="en-US" altLang="ko-KR" sz="2000" kern="0" dirty="0"/>
              <a:t>.</a:t>
            </a:r>
          </a:p>
          <a:p>
            <a:pPr lvl="0"/>
            <a:r>
              <a:rPr lang="ko-KR" altLang="en-US" sz="2000" kern="0" dirty="0">
                <a:ea typeface="굴림"/>
              </a:rPr>
              <a:t>◈ 부인 </a:t>
            </a:r>
            <a:r>
              <a:rPr lang="en-US" altLang="ko-KR" sz="2000" kern="0" dirty="0">
                <a:ea typeface="굴림"/>
              </a:rPr>
              <a:t>: </a:t>
            </a:r>
            <a:r>
              <a:rPr lang="ko-KR" altLang="en-US" sz="2000" kern="0" dirty="0" err="1">
                <a:ea typeface="굴림"/>
              </a:rPr>
              <a:t>시진핑</a:t>
            </a:r>
            <a:r>
              <a:rPr lang="ko-KR" altLang="en-US" sz="2000" kern="0" dirty="0">
                <a:ea typeface="굴림"/>
              </a:rPr>
              <a:t> 영부인의 차석으로 현재 장군이며</a:t>
            </a:r>
            <a:r>
              <a:rPr lang="en-US" altLang="ko-KR" sz="2000" kern="0" dirty="0">
                <a:ea typeface="굴림"/>
              </a:rPr>
              <a:t>, </a:t>
            </a:r>
          </a:p>
          <a:p>
            <a:pPr lvl="0"/>
            <a:r>
              <a:rPr lang="ko-KR" altLang="en-US" sz="2000" kern="0" dirty="0">
                <a:ea typeface="굴림"/>
              </a:rPr>
              <a:t>               </a:t>
            </a:r>
            <a:r>
              <a:rPr lang="ko-KR" altLang="en-US" sz="2000" kern="0" dirty="0" err="1">
                <a:ea typeface="굴림"/>
              </a:rPr>
              <a:t>군대표</a:t>
            </a:r>
            <a:r>
              <a:rPr lang="ko-KR" altLang="en-US" sz="2000" kern="0" dirty="0">
                <a:ea typeface="굴림"/>
              </a:rPr>
              <a:t> 국회의원</a:t>
            </a:r>
            <a:r>
              <a:rPr lang="en-US" altLang="ko-KR" sz="2000" kern="0" dirty="0">
                <a:ea typeface="굴림"/>
              </a:rPr>
              <a:t>/</a:t>
            </a:r>
            <a:r>
              <a:rPr lang="ko-KR" altLang="en-US" sz="2000" kern="0" dirty="0">
                <a:ea typeface="굴림"/>
              </a:rPr>
              <a:t>군장성급이상 국무위원만 진료하는 국립병원장</a:t>
            </a:r>
            <a:endParaRPr lang="en-US" altLang="ko-KR" sz="2000" kern="0" dirty="0">
              <a:ea typeface="굴림"/>
            </a:endParaRPr>
          </a:p>
          <a:p>
            <a:pPr lvl="0"/>
            <a:r>
              <a:rPr lang="ko-KR" altLang="en-US" sz="2000" kern="0" dirty="0">
                <a:ea typeface="굴림"/>
              </a:rPr>
              <a:t>◈ 딸     </a:t>
            </a:r>
            <a:r>
              <a:rPr lang="en-US" altLang="ko-KR" sz="2000" kern="0" dirty="0">
                <a:ea typeface="굴림"/>
              </a:rPr>
              <a:t>: </a:t>
            </a:r>
            <a:r>
              <a:rPr lang="ko-KR" altLang="en-US" sz="2000" kern="0" dirty="0" err="1">
                <a:ea typeface="굴림"/>
              </a:rPr>
              <a:t>화장품업</a:t>
            </a:r>
            <a:r>
              <a:rPr lang="ko-KR" altLang="en-US" sz="2000" kern="0" dirty="0">
                <a:ea typeface="굴림"/>
              </a:rPr>
              <a:t> 회사경영</a:t>
            </a:r>
            <a:endParaRPr lang="en-US" altLang="ko-KR" sz="2000" kern="0" dirty="0">
              <a:ea typeface="굴림"/>
            </a:endParaRPr>
          </a:p>
          <a:p>
            <a:pPr lvl="0"/>
            <a:r>
              <a:rPr lang="ko-KR" altLang="en-US" sz="2000" kern="0" dirty="0">
                <a:ea typeface="굴림"/>
              </a:rPr>
              <a:t>◈ 조카사위 </a:t>
            </a:r>
            <a:r>
              <a:rPr lang="en-US" altLang="ko-KR" sz="2000" kern="0" dirty="0">
                <a:ea typeface="굴림"/>
              </a:rPr>
              <a:t>: </a:t>
            </a:r>
            <a:r>
              <a:rPr lang="ko-KR" altLang="en-US" sz="2000" kern="0" dirty="0">
                <a:ea typeface="굴림"/>
              </a:rPr>
              <a:t>병원관련재료 납품 </a:t>
            </a:r>
            <a:r>
              <a:rPr lang="ko-KR" altLang="en-US" sz="2000" kern="0" dirty="0" err="1">
                <a:ea typeface="굴림"/>
              </a:rPr>
              <a:t>등馬</a:t>
            </a:r>
            <a:r>
              <a:rPr lang="ko-KR" altLang="en-US" sz="2000" kern="0" dirty="0" err="1"/>
              <a:t>會長의</a:t>
            </a:r>
            <a:endParaRPr lang="en-US" altLang="ko-KR" sz="2000" kern="0" dirty="0"/>
          </a:p>
          <a:p>
            <a:pPr lvl="0"/>
            <a:r>
              <a:rPr lang="ko-KR" altLang="en-US" sz="2000" kern="0" dirty="0"/>
              <a:t>                      직무대리 </a:t>
            </a:r>
            <a:r>
              <a:rPr lang="en-US" altLang="ko-KR" sz="2000" kern="0" dirty="0"/>
              <a:t>(</a:t>
            </a:r>
            <a:r>
              <a:rPr lang="ko-KR" altLang="en-US" sz="2000" kern="0" dirty="0"/>
              <a:t>경남제약 비타민</a:t>
            </a:r>
            <a:r>
              <a:rPr lang="en-US" altLang="ko-KR" sz="2000" kern="0" dirty="0"/>
              <a:t>C </a:t>
            </a:r>
            <a:r>
              <a:rPr lang="ko-KR" altLang="en-US" sz="2000" kern="0" dirty="0" err="1"/>
              <a:t>납품중</a:t>
            </a:r>
            <a:r>
              <a:rPr lang="en-US" altLang="ko-KR" sz="2000" kern="0" dirty="0"/>
              <a:t>)</a:t>
            </a:r>
          </a:p>
        </p:txBody>
      </p:sp>
      <p:sp>
        <p:nvSpPr>
          <p:cNvPr id="2" name="타원 1"/>
          <p:cNvSpPr/>
          <p:nvPr/>
        </p:nvSpPr>
        <p:spPr>
          <a:xfrm>
            <a:off x="4295800" y="2420888"/>
            <a:ext cx="1584176" cy="15076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brightnessContrast bright="-20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6" y="49868"/>
            <a:ext cx="11661730" cy="673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모서리가 둥근 직사각형 10"/>
          <p:cNvSpPr/>
          <p:nvPr/>
        </p:nvSpPr>
        <p:spPr>
          <a:xfrm>
            <a:off x="2085999" y="99223"/>
            <a:ext cx="6746306" cy="529832"/>
          </a:xfrm>
          <a:prstGeom prst="roundRect">
            <a:avLst/>
          </a:prstGeom>
          <a:gradFill flip="none" rotWithShape="1">
            <a:gsLst>
              <a:gs pos="0">
                <a:srgbClr val="002E8A">
                  <a:shade val="30000"/>
                  <a:satMod val="115000"/>
                  <a:alpha val="29000"/>
                </a:srgbClr>
              </a:gs>
              <a:gs pos="86000">
                <a:schemeClr val="tx1">
                  <a:lumMod val="50000"/>
                  <a:lumOff val="50000"/>
                  <a:alpha val="35000"/>
                </a:schemeClr>
              </a:gs>
              <a:gs pos="100000">
                <a:srgbClr val="002E8A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ko-KR" altLang="en-US" sz="3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/>
              </a:rPr>
              <a:t>         </a:t>
            </a:r>
            <a:r>
              <a:rPr lang="ko-KR" altLang="en-US" sz="3600" kern="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/>
              </a:rPr>
              <a:t>馬</a:t>
            </a:r>
            <a:r>
              <a:rPr lang="ko-KR" altLang="en-US" sz="3600" kern="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會長님은</a:t>
            </a:r>
            <a:r>
              <a:rPr lang="ko-KR" altLang="en-US" sz="3600" kern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3600" kern="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어떤분인지</a:t>
            </a:r>
            <a:r>
              <a:rPr lang="en-US" altLang="ko-KR" sz="3600" kern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36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84" descr="라인(2)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1597121" y="723715"/>
            <a:ext cx="8851525" cy="9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718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2328488" y="1484785"/>
            <a:ext cx="1468214" cy="56197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rgbClr val="889FB1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ko-KR" altLang="en-US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회 사 명</a:t>
            </a:r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2314508" y="3211719"/>
            <a:ext cx="1468214" cy="59055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rgbClr val="889FB1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ko-KR" altLang="en-US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업     종</a:t>
            </a:r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3947986" y="1507961"/>
            <a:ext cx="4138469" cy="578862"/>
          </a:xfrm>
          <a:prstGeom prst="roundRect">
            <a:avLst>
              <a:gd name="adj" fmla="val 16667"/>
            </a:avLst>
          </a:prstGeom>
          <a:noFill/>
          <a:ln w="15875">
            <a:solidFill>
              <a:srgbClr val="002E8A"/>
            </a:solidFill>
            <a:round/>
            <a:headEnd/>
            <a:tailEnd/>
          </a:ln>
          <a:effectLst>
            <a:prstShdw prst="shdw17" dist="17961" dir="2700000">
              <a:srgbClr val="EAEAEA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en-US" altLang="ko-K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주</a:t>
            </a:r>
            <a:r>
              <a:rPr lang="en-US" altLang="ko-K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조선코스메틱</a:t>
            </a:r>
            <a:r>
              <a:rPr lang="ko-KR" alt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/ [</a:t>
            </a:r>
            <a:r>
              <a:rPr lang="ko-KR" alt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주</a:t>
            </a:r>
            <a:r>
              <a:rPr lang="en-US" altLang="ko-K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조선코스메틱바이오</a:t>
            </a:r>
            <a:r>
              <a:rPr lang="en-US" altLang="ko-K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3941740" y="3211719"/>
            <a:ext cx="6226226" cy="590550"/>
          </a:xfrm>
          <a:prstGeom prst="roundRect">
            <a:avLst>
              <a:gd name="adj" fmla="val 16667"/>
            </a:avLst>
          </a:prstGeom>
          <a:noFill/>
          <a:ln w="15875">
            <a:solidFill>
              <a:srgbClr val="002060"/>
            </a:solidFill>
            <a:round/>
            <a:headEnd/>
            <a:tailEnd/>
          </a:ln>
          <a:effectLst>
            <a:prstShdw prst="shdw17" dist="17961" dir="2700000">
              <a:srgbClr val="EAEAEA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r>
              <a:rPr lang="ko-KR" altLang="en-US" sz="1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제조 </a:t>
            </a:r>
            <a:r>
              <a:rPr lang="en-US" altLang="ko-KR" sz="1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(</a:t>
            </a:r>
            <a:r>
              <a:rPr lang="ko-KR" altLang="en-US" sz="1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주</a:t>
            </a:r>
            <a:r>
              <a:rPr lang="en-US" altLang="ko-KR" sz="1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ko-KR" altLang="en-US" sz="1600" b="1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조선코스메틱바이오</a:t>
            </a:r>
            <a:r>
              <a:rPr lang="en-US" altLang="ko-KR" sz="16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 </a:t>
            </a:r>
            <a:r>
              <a:rPr lang="ko-KR" altLang="en-US" sz="1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판매 </a:t>
            </a:r>
            <a:r>
              <a:rPr lang="en-US" altLang="ko-KR" sz="1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altLang="ko-KR" sz="16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600" b="1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조선코스메틱</a:t>
            </a:r>
            <a:r>
              <a:rPr lang="ko-KR" altLang="en-US" sz="16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㈜</a:t>
            </a:r>
            <a:r>
              <a:rPr lang="en-US" altLang="ko-KR" sz="16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ko-KR" sz="1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1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무역</a:t>
            </a:r>
            <a:endParaRPr lang="ko-KR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" name="AutoShape 17"/>
          <p:cNvSpPr>
            <a:spLocks noChangeArrowheads="1"/>
          </p:cNvSpPr>
          <p:nvPr/>
        </p:nvSpPr>
        <p:spPr bwMode="auto">
          <a:xfrm>
            <a:off x="3941741" y="2354666"/>
            <a:ext cx="2709580" cy="560388"/>
          </a:xfrm>
          <a:prstGeom prst="roundRect">
            <a:avLst>
              <a:gd name="adj" fmla="val 16667"/>
            </a:avLst>
          </a:prstGeom>
          <a:noFill/>
          <a:ln w="15875">
            <a:solidFill>
              <a:srgbClr val="002060"/>
            </a:solidFill>
            <a:round/>
            <a:headEnd/>
            <a:tailEnd/>
          </a:ln>
          <a:effectLst>
            <a:prstShdw prst="shdw17" dist="17961" dir="2700000">
              <a:srgbClr val="EAEAEA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ko-KR" alt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대표 백미경</a:t>
            </a:r>
            <a:r>
              <a:rPr lang="en-US" altLang="ko-K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/ </a:t>
            </a:r>
            <a:r>
              <a:rPr lang="ko-KR" alt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회장 이 </a:t>
            </a:r>
            <a:r>
              <a:rPr lang="ko-KR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용 호</a:t>
            </a:r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2314508" y="2354667"/>
            <a:ext cx="1468214" cy="56197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rgbClr val="889FB1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ko-KR" altLang="en-US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대 표 이 사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2314508" y="5752404"/>
            <a:ext cx="7731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주소 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서울특별시 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강남구 </a:t>
            </a:r>
            <a:r>
              <a:rPr lang="ko-KR" alt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테헤란로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길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14-8 , B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동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층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대치동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ko-KR" alt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세왕빌딩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altLang="ko-K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</a:t>
            </a:r>
            <a:r>
              <a:rPr lang="en-US" altLang="ko-K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teel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02.6956-6880 </a:t>
            </a:r>
            <a:r>
              <a:rPr lang="en-US" altLang="ko-K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</a:t>
            </a:r>
            <a:r>
              <a:rPr lang="en-US" altLang="ko-KR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fax /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02.6956-6881 | www.josuncosmetic.com</a:t>
            </a:r>
            <a:endParaRPr lang="en-US" altLang="ko-K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AutoShape 4"/>
          <p:cNvSpPr>
            <a:spLocks noChangeArrowheads="1"/>
          </p:cNvSpPr>
          <p:nvPr/>
        </p:nvSpPr>
        <p:spPr bwMode="auto">
          <a:xfrm>
            <a:off x="2314508" y="4064777"/>
            <a:ext cx="1468214" cy="59055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rgbClr val="889FB1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ko-KR" altLang="en-US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본     사</a:t>
            </a:r>
          </a:p>
        </p:txBody>
      </p:sp>
      <p:sp>
        <p:nvSpPr>
          <p:cNvPr id="27" name="모서리가 둥근 직사각형 26"/>
          <p:cNvSpPr/>
          <p:nvPr/>
        </p:nvSpPr>
        <p:spPr>
          <a:xfrm>
            <a:off x="2120383" y="1214030"/>
            <a:ext cx="8224089" cy="4519227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AutoShape 8"/>
          <p:cNvSpPr>
            <a:spLocks noChangeArrowheads="1"/>
          </p:cNvSpPr>
          <p:nvPr/>
        </p:nvSpPr>
        <p:spPr bwMode="auto">
          <a:xfrm>
            <a:off x="3947987" y="4072790"/>
            <a:ext cx="6062413" cy="849232"/>
          </a:xfrm>
          <a:prstGeom prst="roundRect">
            <a:avLst>
              <a:gd name="adj" fmla="val 16667"/>
            </a:avLst>
          </a:prstGeom>
          <a:noFill/>
          <a:ln w="15875">
            <a:solidFill>
              <a:srgbClr val="002E8A"/>
            </a:solidFill>
            <a:round/>
            <a:headEnd/>
            <a:tailEnd/>
          </a:ln>
          <a:effectLst>
            <a:prstShdw prst="shdw17" dist="17961" dir="2700000">
              <a:srgbClr val="EAEAEA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r>
              <a:rPr lang="ko-KR" altLang="en-US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서울특별시 강남구 </a:t>
            </a:r>
            <a:r>
              <a:rPr lang="ko-KR" altLang="en-US" sz="2000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테헤란로</a:t>
            </a:r>
            <a:r>
              <a:rPr lang="ko-KR" altLang="en-US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</a:t>
            </a:r>
            <a:r>
              <a:rPr lang="ko-KR" altLang="en-US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길 </a:t>
            </a:r>
            <a:r>
              <a:rPr lang="en-US" altLang="ko-KR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14-8 B</a:t>
            </a:r>
            <a:r>
              <a:rPr lang="ko-KR" altLang="en-US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동</a:t>
            </a:r>
            <a:r>
              <a:rPr lang="en-US" altLang="ko-KR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ko-KR" altLang="en-US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층</a:t>
            </a:r>
            <a:endParaRPr lang="en-US" altLang="ko-KR" sz="20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ko-KR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(</a:t>
            </a:r>
            <a:r>
              <a:rPr lang="ko-KR" altLang="en-US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대치동</a:t>
            </a:r>
            <a:r>
              <a:rPr lang="en-US" altLang="ko-KR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세왕종합빌딩</a:t>
            </a:r>
            <a:r>
              <a:rPr lang="en-US" altLang="ko-KR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altLang="ko-KR" sz="1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253441" y="4941169"/>
            <a:ext cx="32727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찾아오시는 길</a:t>
            </a:r>
            <a:endParaRPr lang="en-US" altLang="ko-KR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</a:endParaRPr>
          </a:p>
          <a:p>
            <a:r>
              <a:rPr lang="en-US" altLang="ko-KR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Location of </a:t>
            </a:r>
            <a:r>
              <a:rPr lang="en-US" altLang="ko-KR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JOSUNCOSMETIC</a:t>
            </a:r>
            <a:endParaRPr lang="ko-KR" altLang="en-US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brightnessContrast bright="-20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68" y="90856"/>
            <a:ext cx="11774466" cy="673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0" name="모서리가 둥근 직사각형 29"/>
          <p:cNvSpPr/>
          <p:nvPr/>
        </p:nvSpPr>
        <p:spPr>
          <a:xfrm>
            <a:off x="2120382" y="165987"/>
            <a:ext cx="6639915" cy="529832"/>
          </a:xfrm>
          <a:prstGeom prst="roundRect">
            <a:avLst/>
          </a:prstGeom>
          <a:gradFill flip="none" rotWithShape="1">
            <a:gsLst>
              <a:gs pos="0">
                <a:srgbClr val="002E8A">
                  <a:shade val="30000"/>
                  <a:satMod val="115000"/>
                  <a:alpha val="29000"/>
                </a:srgbClr>
              </a:gs>
              <a:gs pos="86000">
                <a:schemeClr val="tx1">
                  <a:lumMod val="50000"/>
                  <a:lumOff val="50000"/>
                  <a:alpha val="35000"/>
                </a:schemeClr>
              </a:gs>
              <a:gs pos="100000">
                <a:srgbClr val="002E8A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ko-KR" altLang="en-US" sz="4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               </a:t>
            </a:r>
            <a:r>
              <a:rPr lang="ko-KR" altLang="en-US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회 사 개 요</a:t>
            </a:r>
            <a:endParaRPr lang="en-US" altLang="ko-KR" sz="48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</a:endParaRPr>
          </a:p>
        </p:txBody>
      </p:sp>
      <p:pic>
        <p:nvPicPr>
          <p:cNvPr id="29" name="Picture 84" descr="라인(2)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1631504" y="764703"/>
            <a:ext cx="8851525" cy="9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D:\씨엠바이오랜드\이미지\골드미네-로고-대-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8000"/>
                    </a14:imgEffect>
                    <a14:imgEffect>
                      <a14:brightnessContrast bright="-22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339" y="1797392"/>
            <a:ext cx="2232249" cy="117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12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amera.wav"/>
          </p:stSnd>
        </p:sndAc>
      </p:transition>
    </mc:Choice>
    <mc:Fallback xmlns="">
      <p:transition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gray">
          <a:xfrm>
            <a:off x="3030486" y="2223777"/>
            <a:ext cx="4780027" cy="4318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E7F5CF"/>
              </a:gs>
            </a:gsLst>
            <a:lin ang="0" scaled="1"/>
          </a:gradFill>
          <a:ln w="3175" algn="ctr">
            <a:solidFill>
              <a:schemeClr val="tx2">
                <a:lumMod val="40000"/>
                <a:lumOff val="60000"/>
              </a:schemeClr>
            </a:solidFill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latinLnBrk="0" hangingPunct="1"/>
            <a:r>
              <a:rPr lang="ko-KR" altLang="en-US" b="1" dirty="0">
                <a:solidFill>
                  <a:srgbClr val="060311"/>
                </a:solidFill>
                <a:latin typeface="+mj-ea"/>
                <a:ea typeface="+mj-ea"/>
              </a:rPr>
              <a:t> 북경 </a:t>
            </a:r>
            <a:r>
              <a:rPr lang="ko-KR" altLang="en-US" b="1" dirty="0" err="1">
                <a:solidFill>
                  <a:srgbClr val="060311"/>
                </a:solidFill>
                <a:latin typeface="+mj-ea"/>
                <a:ea typeface="+mj-ea"/>
              </a:rPr>
              <a:t>경방생물유한공사</a:t>
            </a:r>
            <a:r>
              <a:rPr lang="ko-KR" altLang="en-US" b="1" dirty="0">
                <a:solidFill>
                  <a:srgbClr val="060311"/>
                </a:solidFill>
                <a:latin typeface="+mj-ea"/>
                <a:ea typeface="+mj-ea"/>
              </a:rPr>
              <a:t> 와 공급계약 확정</a:t>
            </a:r>
            <a:endParaRPr lang="en-US" altLang="ko-KR" b="1" dirty="0">
              <a:solidFill>
                <a:srgbClr val="060311"/>
              </a:solidFill>
              <a:latin typeface="+mj-ea"/>
              <a:ea typeface="+mj-ea"/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gray">
          <a:xfrm>
            <a:off x="3260672" y="3520765"/>
            <a:ext cx="3721508" cy="4318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E7F5CF"/>
              </a:gs>
            </a:gsLst>
            <a:lin ang="0" scaled="1"/>
          </a:gradFill>
          <a:ln w="3175" algn="ctr">
            <a:solidFill>
              <a:schemeClr val="tx2">
                <a:lumMod val="40000"/>
                <a:lumOff val="60000"/>
              </a:schemeClr>
            </a:solidFill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latinLnBrk="0" hangingPunct="1"/>
            <a:r>
              <a:rPr lang="ko-KR" altLang="en-US" b="1" dirty="0">
                <a:solidFill>
                  <a:srgbClr val="060311"/>
                </a:solidFill>
                <a:latin typeface="+mj-ea"/>
                <a:ea typeface="+mj-ea"/>
              </a:rPr>
              <a:t> </a:t>
            </a:r>
            <a:r>
              <a:rPr lang="ko-KR" altLang="en-US" b="1" dirty="0">
                <a:solidFill>
                  <a:srgbClr val="002E8A"/>
                </a:solidFill>
                <a:latin typeface="+mj-ea"/>
                <a:ea typeface="+mj-ea"/>
              </a:rPr>
              <a:t>중국보세구역 및 면세점 </a:t>
            </a:r>
            <a:r>
              <a:rPr lang="ko-KR" altLang="en-US" b="1" dirty="0">
                <a:solidFill>
                  <a:srgbClr val="060311"/>
                </a:solidFill>
                <a:latin typeface="+mj-ea"/>
                <a:ea typeface="+mj-ea"/>
              </a:rPr>
              <a:t>상품 선정</a:t>
            </a:r>
            <a:endParaRPr lang="en-US" altLang="ko-KR" b="1" dirty="0">
              <a:solidFill>
                <a:srgbClr val="060311"/>
              </a:solidFill>
              <a:latin typeface="+mj-ea"/>
              <a:ea typeface="+mj-ea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gray">
          <a:xfrm>
            <a:off x="3230021" y="4242619"/>
            <a:ext cx="6430648" cy="4318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B7E7FF"/>
              </a:gs>
            </a:gsLst>
            <a:lin ang="0" scaled="1"/>
          </a:gradFill>
          <a:ln w="3175" algn="ctr">
            <a:solidFill>
              <a:schemeClr val="tx2">
                <a:lumMod val="40000"/>
                <a:lumOff val="60000"/>
              </a:schemeClr>
            </a:solidFill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latinLnBrk="0" hangingPunct="1"/>
            <a:r>
              <a:rPr lang="ko-KR" altLang="en-US" b="1" dirty="0">
                <a:solidFill>
                  <a:schemeClr val="bg2"/>
                </a:solidFill>
                <a:latin typeface="+mj-ea"/>
                <a:ea typeface="+mj-ea"/>
              </a:rPr>
              <a:t>중국 </a:t>
            </a:r>
            <a:r>
              <a:rPr lang="ko-KR" altLang="en-US" b="1" dirty="0" err="1">
                <a:solidFill>
                  <a:schemeClr val="bg2"/>
                </a:solidFill>
                <a:latin typeface="+mj-ea"/>
                <a:ea typeface="+mj-ea"/>
              </a:rPr>
              <a:t>북경장수보건시품유한공사</a:t>
            </a:r>
            <a:r>
              <a:rPr lang="ko-KR" altLang="en-US" b="1" dirty="0">
                <a:solidFill>
                  <a:schemeClr val="bg2"/>
                </a:solidFill>
                <a:latin typeface="+mj-ea"/>
                <a:ea typeface="+mj-ea"/>
              </a:rPr>
              <a:t>  </a:t>
            </a:r>
            <a:r>
              <a:rPr lang="en-US" altLang="ko-KR" b="1" dirty="0">
                <a:solidFill>
                  <a:schemeClr val="bg2"/>
                </a:solidFill>
                <a:latin typeface="+mj-ea"/>
                <a:ea typeface="+mj-ea"/>
              </a:rPr>
              <a:t> </a:t>
            </a:r>
            <a:r>
              <a:rPr lang="ko-KR" altLang="en-US" b="1" dirty="0">
                <a:solidFill>
                  <a:srgbClr val="002E8A"/>
                </a:solidFill>
                <a:latin typeface="+mj-ea"/>
                <a:ea typeface="+mj-ea"/>
              </a:rPr>
              <a:t>제품공급 계약 </a:t>
            </a:r>
            <a:r>
              <a:rPr lang="en-US" altLang="ko-KR" b="1" dirty="0">
                <a:solidFill>
                  <a:srgbClr val="002E8A"/>
                </a:solidFill>
                <a:latin typeface="+mj-ea"/>
                <a:ea typeface="+mj-ea"/>
              </a:rPr>
              <a:t>15</a:t>
            </a:r>
            <a:r>
              <a:rPr lang="ko-KR" altLang="en-US" b="1" dirty="0">
                <a:solidFill>
                  <a:srgbClr val="002E8A"/>
                </a:solidFill>
                <a:latin typeface="+mj-ea"/>
                <a:ea typeface="+mj-ea"/>
              </a:rPr>
              <a:t>년</a:t>
            </a:r>
            <a:r>
              <a:rPr lang="en-US" altLang="ko-KR" b="1" dirty="0">
                <a:solidFill>
                  <a:srgbClr val="002E8A"/>
                </a:solidFill>
                <a:latin typeface="+mj-ea"/>
                <a:ea typeface="+mj-ea"/>
              </a:rPr>
              <a:t>12</a:t>
            </a:r>
            <a:r>
              <a:rPr lang="ko-KR" altLang="en-US" b="1" dirty="0">
                <a:solidFill>
                  <a:srgbClr val="002E8A"/>
                </a:solidFill>
                <a:latin typeface="+mj-ea"/>
                <a:ea typeface="+mj-ea"/>
              </a:rPr>
              <a:t>월</a:t>
            </a:r>
            <a:endParaRPr lang="en-US" altLang="ko-KR" b="1" dirty="0">
              <a:solidFill>
                <a:srgbClr val="002E8A"/>
              </a:solidFill>
              <a:latin typeface="+mj-ea"/>
              <a:ea typeface="+mj-ea"/>
            </a:endParaRP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ltGray">
          <a:xfrm rot="5400000">
            <a:off x="-631094" y="1983265"/>
            <a:ext cx="4325442" cy="3356485"/>
          </a:xfrm>
          <a:custGeom>
            <a:avLst/>
            <a:gdLst>
              <a:gd name="T0" fmla="*/ 2412207 w 21600"/>
              <a:gd name="T1" fmla="*/ 0 h 21600"/>
              <a:gd name="T2" fmla="*/ 36183 w 21600"/>
              <a:gd name="T3" fmla="*/ 2349441 h 21600"/>
              <a:gd name="T4" fmla="*/ 2412207 w 21600"/>
              <a:gd name="T5" fmla="*/ 71115 h 21600"/>
              <a:gd name="T6" fmla="*/ 4788230 w 21600"/>
              <a:gd name="T7" fmla="*/ 234944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1 w 21600"/>
              <a:gd name="T13" fmla="*/ 0 h 21600"/>
              <a:gd name="T14" fmla="*/ 21199 w 21600"/>
              <a:gd name="T15" fmla="*/ 13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rgbClr val="DBE0ED"/>
              </a:gs>
              <a:gs pos="100000">
                <a:srgbClr val="B0BAD8"/>
              </a:gs>
            </a:gsLst>
            <a:lin ang="0"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ltGray">
          <a:xfrm rot="5400000" flipH="1">
            <a:off x="-216586" y="2438236"/>
            <a:ext cx="3589323" cy="2441267"/>
          </a:xfrm>
          <a:custGeom>
            <a:avLst/>
            <a:gdLst>
              <a:gd name="T0" fmla="*/ 2016125 w 21600"/>
              <a:gd name="T1" fmla="*/ 0 h 21600"/>
              <a:gd name="T2" fmla="*/ 1002836 w 21600"/>
              <a:gd name="T3" fmla="*/ 1964532 h 21600"/>
              <a:gd name="T4" fmla="*/ 2016125 w 21600"/>
              <a:gd name="T5" fmla="*/ 1954345 h 21600"/>
              <a:gd name="T6" fmla="*/ 3029414 w 21600"/>
              <a:gd name="T7" fmla="*/ 196453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3219398" y="2871477"/>
            <a:ext cx="4448239" cy="43338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B7E7FF"/>
              </a:gs>
            </a:gsLst>
            <a:lin ang="0" scaled="1"/>
          </a:gradFill>
          <a:ln w="3175" algn="ctr">
            <a:solidFill>
              <a:schemeClr val="tx2">
                <a:lumMod val="40000"/>
                <a:lumOff val="60000"/>
              </a:schemeClr>
            </a:solidFill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latinLnBrk="0" hangingPunct="1"/>
            <a:r>
              <a:rPr lang="ko-KR" altLang="en-US" b="1" dirty="0">
                <a:solidFill>
                  <a:srgbClr val="060311"/>
                </a:solidFill>
                <a:latin typeface="+mj-ea"/>
                <a:ea typeface="+mj-ea"/>
              </a:rPr>
              <a:t> 현지</a:t>
            </a:r>
            <a:r>
              <a:rPr lang="en-US" altLang="ko-KR" b="1" dirty="0">
                <a:solidFill>
                  <a:srgbClr val="060311"/>
                </a:solidFill>
                <a:latin typeface="+mj-ea"/>
                <a:ea typeface="+mj-ea"/>
              </a:rPr>
              <a:t>shop </a:t>
            </a:r>
            <a:r>
              <a:rPr lang="ko-KR" altLang="en-US" b="1" dirty="0">
                <a:solidFill>
                  <a:srgbClr val="060311"/>
                </a:solidFill>
                <a:latin typeface="+mj-ea"/>
                <a:ea typeface="+mj-ea"/>
              </a:rPr>
              <a:t> </a:t>
            </a:r>
            <a:r>
              <a:rPr lang="en-US" altLang="ko-KR" b="1" dirty="0">
                <a:solidFill>
                  <a:srgbClr val="060311"/>
                </a:solidFill>
                <a:latin typeface="+mj-ea"/>
                <a:ea typeface="+mj-ea"/>
              </a:rPr>
              <a:t>open</a:t>
            </a:r>
            <a:r>
              <a:rPr lang="ko-KR" altLang="en-US" b="1" dirty="0">
                <a:solidFill>
                  <a:srgbClr val="060311"/>
                </a:solidFill>
                <a:latin typeface="+mj-ea"/>
                <a:ea typeface="+mj-ea"/>
              </a:rPr>
              <a:t>  준비</a:t>
            </a:r>
            <a:r>
              <a:rPr lang="en-US" altLang="ko-KR" b="1" dirty="0">
                <a:solidFill>
                  <a:srgbClr val="060311"/>
                </a:solidFill>
                <a:latin typeface="+mj-ea"/>
                <a:ea typeface="+mj-ea"/>
              </a:rPr>
              <a:t>(</a:t>
            </a:r>
            <a:r>
              <a:rPr lang="ko-KR" altLang="en-US" b="1" dirty="0">
                <a:solidFill>
                  <a:srgbClr val="060311"/>
                </a:solidFill>
                <a:latin typeface="+mj-ea"/>
                <a:ea typeface="+mj-ea"/>
              </a:rPr>
              <a:t>베이징 </a:t>
            </a:r>
            <a:r>
              <a:rPr lang="en-US" altLang="ko-KR" b="1" dirty="0">
                <a:solidFill>
                  <a:srgbClr val="060311"/>
                </a:solidFill>
                <a:latin typeface="+mj-ea"/>
                <a:ea typeface="+mj-ea"/>
              </a:rPr>
              <a:t>/</a:t>
            </a:r>
            <a:r>
              <a:rPr lang="ko-KR" altLang="en-US" b="1" dirty="0" err="1">
                <a:solidFill>
                  <a:srgbClr val="060311"/>
                </a:solidFill>
                <a:latin typeface="+mj-ea"/>
                <a:ea typeface="+mj-ea"/>
              </a:rPr>
              <a:t>웨이하이</a:t>
            </a:r>
            <a:r>
              <a:rPr lang="en-US" altLang="ko-KR" b="1" dirty="0">
                <a:solidFill>
                  <a:srgbClr val="060311"/>
                </a:solidFill>
                <a:latin typeface="+mj-ea"/>
                <a:ea typeface="+mj-ea"/>
              </a:rPr>
              <a:t>)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gray">
          <a:xfrm>
            <a:off x="2512960" y="1647516"/>
            <a:ext cx="5261308" cy="43338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B7E7FF"/>
              </a:gs>
            </a:gsLst>
            <a:lin ang="0" scaled="1"/>
          </a:gradFill>
          <a:ln w="3175" algn="ctr">
            <a:solidFill>
              <a:schemeClr val="tx2">
                <a:lumMod val="40000"/>
                <a:lumOff val="60000"/>
              </a:schemeClr>
            </a:solidFill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latinLnBrk="0" hangingPunct="1"/>
            <a:r>
              <a:rPr lang="en-US" altLang="ko-KR" b="1" dirty="0">
                <a:solidFill>
                  <a:srgbClr val="060311"/>
                </a:solidFill>
                <a:latin typeface="+mj-ea"/>
                <a:ea typeface="+mj-ea"/>
              </a:rPr>
              <a:t> </a:t>
            </a:r>
            <a:r>
              <a:rPr lang="ko-KR" altLang="en-US" b="1" dirty="0">
                <a:solidFill>
                  <a:srgbClr val="002E8A"/>
                </a:solidFill>
                <a:latin typeface="+mj-ea"/>
                <a:ea typeface="+mj-ea"/>
              </a:rPr>
              <a:t>중국 </a:t>
            </a:r>
            <a:r>
              <a:rPr lang="en-US" altLang="ko-KR" b="1" dirty="0">
                <a:solidFill>
                  <a:srgbClr val="002E8A"/>
                </a:solidFill>
                <a:latin typeface="+mj-ea"/>
                <a:ea typeface="+mj-ea"/>
              </a:rPr>
              <a:t>(</a:t>
            </a:r>
            <a:r>
              <a:rPr lang="ko-KR" altLang="en-US" b="1" dirty="0">
                <a:solidFill>
                  <a:srgbClr val="002E8A"/>
                </a:solidFill>
                <a:latin typeface="+mj-ea"/>
                <a:ea typeface="+mj-ea"/>
              </a:rPr>
              <a:t>북경</a:t>
            </a:r>
            <a:r>
              <a:rPr lang="en-US" altLang="ko-KR" b="1" dirty="0">
                <a:solidFill>
                  <a:srgbClr val="002E8A"/>
                </a:solidFill>
                <a:latin typeface="+mj-ea"/>
                <a:ea typeface="+mj-ea"/>
              </a:rPr>
              <a:t>) : </a:t>
            </a:r>
            <a:r>
              <a:rPr lang="en-US" altLang="ko-KR" b="1" dirty="0">
                <a:solidFill>
                  <a:srgbClr val="060311"/>
                </a:solidFill>
                <a:latin typeface="+mj-ea"/>
                <a:ea typeface="+mj-ea"/>
              </a:rPr>
              <a:t>1</a:t>
            </a:r>
            <a:r>
              <a:rPr lang="ko-KR" altLang="en-US" b="1" dirty="0" err="1">
                <a:solidFill>
                  <a:srgbClr val="060311"/>
                </a:solidFill>
                <a:latin typeface="+mj-ea"/>
                <a:ea typeface="+mj-ea"/>
              </a:rPr>
              <a:t>년전</a:t>
            </a:r>
            <a:r>
              <a:rPr lang="ko-KR" altLang="en-US" b="1" dirty="0">
                <a:solidFill>
                  <a:srgbClr val="060311"/>
                </a:solidFill>
                <a:latin typeface="+mj-ea"/>
                <a:ea typeface="+mj-ea"/>
              </a:rPr>
              <a:t> </a:t>
            </a:r>
            <a:r>
              <a:rPr lang="ko-KR" altLang="en-US" b="1" dirty="0" err="1">
                <a:solidFill>
                  <a:srgbClr val="060311"/>
                </a:solidFill>
                <a:latin typeface="+mj-ea"/>
                <a:ea typeface="+mj-ea"/>
              </a:rPr>
              <a:t>식약청</a:t>
            </a:r>
            <a:r>
              <a:rPr lang="ko-KR" altLang="en-US" b="1" dirty="0">
                <a:solidFill>
                  <a:srgbClr val="060311"/>
                </a:solidFill>
                <a:latin typeface="+mj-ea"/>
                <a:ea typeface="+mj-ea"/>
              </a:rPr>
              <a:t> 허가  </a:t>
            </a:r>
            <a:r>
              <a:rPr lang="en-US" altLang="ko-KR" b="1" dirty="0">
                <a:solidFill>
                  <a:srgbClr val="060311"/>
                </a:solidFill>
                <a:latin typeface="+mj-ea"/>
                <a:ea typeface="+mj-ea"/>
              </a:rPr>
              <a:t>10</a:t>
            </a:r>
            <a:r>
              <a:rPr lang="ko-KR" altLang="en-US" b="1" dirty="0">
                <a:solidFill>
                  <a:srgbClr val="060311"/>
                </a:solidFill>
                <a:latin typeface="+mj-ea"/>
                <a:ea typeface="+mj-ea"/>
              </a:rPr>
              <a:t>월 예정</a:t>
            </a:r>
            <a:endParaRPr lang="en-US" altLang="ko-KR" b="1" dirty="0">
              <a:solidFill>
                <a:srgbClr val="060311"/>
              </a:solidFill>
              <a:latin typeface="+mj-ea"/>
              <a:ea typeface="+mj-ea"/>
            </a:endParaRPr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2238322" y="1638718"/>
            <a:ext cx="381000" cy="519245"/>
            <a:chOff x="2078" y="1387"/>
            <a:chExt cx="1615" cy="2201"/>
          </a:xfrm>
        </p:grpSpPr>
        <p:sp>
          <p:nvSpPr>
            <p:cNvPr id="12" name="Oval 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gray">
            <a:xfrm>
              <a:off x="2254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gray">
            <a:xfrm>
              <a:off x="2337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</p:grpSp>
      <p:grpSp>
        <p:nvGrpSpPr>
          <p:cNvPr id="18" name="Group 16"/>
          <p:cNvGrpSpPr>
            <a:grpSpLocks/>
          </p:cNvGrpSpPr>
          <p:nvPr/>
        </p:nvGrpSpPr>
        <p:grpSpPr bwMode="auto">
          <a:xfrm>
            <a:off x="2706636" y="2202280"/>
            <a:ext cx="409575" cy="519245"/>
            <a:chOff x="2078" y="1387"/>
            <a:chExt cx="1615" cy="2201"/>
          </a:xfrm>
        </p:grpSpPr>
        <p:sp>
          <p:nvSpPr>
            <p:cNvPr id="19" name="Oval 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21" name="Oval 19"/>
            <p:cNvSpPr>
              <a:spLocks noChangeArrowheads="1"/>
            </p:cNvSpPr>
            <p:nvPr/>
          </p:nvSpPr>
          <p:spPr bwMode="gray">
            <a:xfrm>
              <a:off x="2253" y="1387"/>
              <a:ext cx="1024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gray">
            <a:xfrm>
              <a:off x="2254" y="1387"/>
              <a:ext cx="1024" cy="22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gray">
            <a:xfrm>
              <a:off x="2335" y="1387"/>
              <a:ext cx="1095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24" name="Oval 22"/>
            <p:cNvSpPr>
              <a:spLocks noChangeArrowheads="1"/>
            </p:cNvSpPr>
            <p:nvPr/>
          </p:nvSpPr>
          <p:spPr bwMode="gray">
            <a:xfrm>
              <a:off x="2337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</p:grpSp>
      <p:grpSp>
        <p:nvGrpSpPr>
          <p:cNvPr id="25" name="Group 23"/>
          <p:cNvGrpSpPr>
            <a:grpSpLocks/>
          </p:cNvGrpSpPr>
          <p:nvPr/>
        </p:nvGrpSpPr>
        <p:grpSpPr bwMode="auto">
          <a:xfrm>
            <a:off x="2944761" y="2827755"/>
            <a:ext cx="409575" cy="519245"/>
            <a:chOff x="2078" y="1387"/>
            <a:chExt cx="1615" cy="2201"/>
          </a:xfrm>
        </p:grpSpPr>
        <p:sp>
          <p:nvSpPr>
            <p:cNvPr id="26" name="Oval 2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gray">
            <a:xfrm>
              <a:off x="2253" y="1387"/>
              <a:ext cx="1024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gray">
            <a:xfrm>
              <a:off x="2254" y="1387"/>
              <a:ext cx="1024" cy="2201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gray">
            <a:xfrm>
              <a:off x="2335" y="1387"/>
              <a:ext cx="1095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gray">
            <a:xfrm>
              <a:off x="2337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</p:grpSp>
      <p:grpSp>
        <p:nvGrpSpPr>
          <p:cNvPr id="32" name="Group 30"/>
          <p:cNvGrpSpPr>
            <a:grpSpLocks/>
          </p:cNvGrpSpPr>
          <p:nvPr/>
        </p:nvGrpSpPr>
        <p:grpSpPr bwMode="auto">
          <a:xfrm>
            <a:off x="2959048" y="3523080"/>
            <a:ext cx="409575" cy="519245"/>
            <a:chOff x="2078" y="1387"/>
            <a:chExt cx="1615" cy="2201"/>
          </a:xfrm>
        </p:grpSpPr>
        <p:sp>
          <p:nvSpPr>
            <p:cNvPr id="33" name="Oval 3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34" name="Oval 3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gray">
            <a:xfrm>
              <a:off x="2253" y="1387"/>
              <a:ext cx="1024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36" name="Oval 34"/>
            <p:cNvSpPr>
              <a:spLocks noChangeArrowheads="1"/>
            </p:cNvSpPr>
            <p:nvPr/>
          </p:nvSpPr>
          <p:spPr bwMode="gray">
            <a:xfrm>
              <a:off x="2254" y="1387"/>
              <a:ext cx="1024" cy="22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gray">
            <a:xfrm>
              <a:off x="2335" y="1387"/>
              <a:ext cx="1095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gray">
            <a:xfrm>
              <a:off x="2337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</p:grpSp>
      <p:grpSp>
        <p:nvGrpSpPr>
          <p:cNvPr id="39" name="Group 37"/>
          <p:cNvGrpSpPr>
            <a:grpSpLocks/>
          </p:cNvGrpSpPr>
          <p:nvPr/>
        </p:nvGrpSpPr>
        <p:grpSpPr bwMode="auto">
          <a:xfrm>
            <a:off x="2878086" y="4107280"/>
            <a:ext cx="396875" cy="519245"/>
            <a:chOff x="2078" y="1387"/>
            <a:chExt cx="1615" cy="2201"/>
          </a:xfrm>
        </p:grpSpPr>
        <p:sp>
          <p:nvSpPr>
            <p:cNvPr id="40" name="Oval 3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gray">
            <a:xfrm>
              <a:off x="2252" y="1387"/>
              <a:ext cx="1057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gray">
            <a:xfrm>
              <a:off x="2254" y="1387"/>
              <a:ext cx="1057" cy="22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gray">
            <a:xfrm>
              <a:off x="2336" y="1387"/>
              <a:ext cx="1098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gray">
            <a:xfrm>
              <a:off x="2337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</p:grpSp>
      <p:sp>
        <p:nvSpPr>
          <p:cNvPr id="46" name="AutoShape 7"/>
          <p:cNvSpPr>
            <a:spLocks noChangeArrowheads="1"/>
          </p:cNvSpPr>
          <p:nvPr/>
        </p:nvSpPr>
        <p:spPr bwMode="gray">
          <a:xfrm>
            <a:off x="2903485" y="4816165"/>
            <a:ext cx="7535079" cy="4318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E7F5CF"/>
              </a:gs>
            </a:gsLst>
            <a:lin ang="0" scaled="1"/>
          </a:gradFill>
          <a:ln w="3175" algn="ctr">
            <a:solidFill>
              <a:schemeClr val="tx2">
                <a:lumMod val="40000"/>
                <a:lumOff val="60000"/>
              </a:schemeClr>
            </a:solidFill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latinLnBrk="0" hangingPunct="1"/>
            <a:r>
              <a:rPr lang="ko-KR" altLang="en-US" b="1" dirty="0">
                <a:solidFill>
                  <a:srgbClr val="060311"/>
                </a:solidFill>
                <a:latin typeface="+mj-ea"/>
                <a:ea typeface="+mj-ea"/>
              </a:rPr>
              <a:t> 중국 위해 </a:t>
            </a:r>
            <a:r>
              <a:rPr lang="ko-KR" altLang="en-US" b="1" dirty="0" err="1">
                <a:solidFill>
                  <a:srgbClr val="060311"/>
                </a:solidFill>
                <a:latin typeface="+mj-ea"/>
                <a:ea typeface="+mj-ea"/>
              </a:rPr>
              <a:t>한국상품교역센타</a:t>
            </a:r>
            <a:r>
              <a:rPr lang="ko-KR" altLang="en-US" b="1" dirty="0">
                <a:solidFill>
                  <a:srgbClr val="060311"/>
                </a:solidFill>
                <a:latin typeface="+mj-ea"/>
                <a:ea typeface="+mj-ea"/>
              </a:rPr>
              <a:t>   </a:t>
            </a:r>
            <a:r>
              <a:rPr lang="en-US" altLang="ko-KR" b="1" dirty="0">
                <a:solidFill>
                  <a:srgbClr val="060311"/>
                </a:solidFill>
                <a:latin typeface="+mj-ea"/>
                <a:ea typeface="+mj-ea"/>
              </a:rPr>
              <a:t>, </a:t>
            </a:r>
            <a:r>
              <a:rPr lang="ko-KR" altLang="en-US" b="1" dirty="0">
                <a:solidFill>
                  <a:srgbClr val="060311"/>
                </a:solidFill>
                <a:latin typeface="+mj-ea"/>
                <a:ea typeface="+mj-ea"/>
              </a:rPr>
              <a:t>청도 </a:t>
            </a:r>
            <a:r>
              <a:rPr lang="ko-KR" altLang="en-US" b="1" dirty="0" err="1">
                <a:solidFill>
                  <a:srgbClr val="060311"/>
                </a:solidFill>
                <a:latin typeface="+mj-ea"/>
                <a:ea typeface="+mj-ea"/>
              </a:rPr>
              <a:t>지모시</a:t>
            </a:r>
            <a:r>
              <a:rPr lang="ko-KR" altLang="en-US" b="1" dirty="0">
                <a:solidFill>
                  <a:srgbClr val="060311"/>
                </a:solidFill>
                <a:latin typeface="+mj-ea"/>
                <a:ea typeface="+mj-ea"/>
              </a:rPr>
              <a:t> 한국관 </a:t>
            </a:r>
            <a:r>
              <a:rPr lang="ko-KR" altLang="en-US" b="1" dirty="0" err="1">
                <a:solidFill>
                  <a:srgbClr val="060311"/>
                </a:solidFill>
                <a:latin typeface="+mj-ea"/>
                <a:ea typeface="+mj-ea"/>
              </a:rPr>
              <a:t>입점확정</a:t>
            </a:r>
            <a:endParaRPr lang="en-US" altLang="ko-KR" b="1" dirty="0">
              <a:solidFill>
                <a:srgbClr val="060311"/>
              </a:solidFill>
              <a:latin typeface="+mj-ea"/>
              <a:ea typeface="+mj-ea"/>
            </a:endParaRPr>
          </a:p>
        </p:txBody>
      </p:sp>
      <p:grpSp>
        <p:nvGrpSpPr>
          <p:cNvPr id="47" name="Group 16"/>
          <p:cNvGrpSpPr>
            <a:grpSpLocks/>
          </p:cNvGrpSpPr>
          <p:nvPr/>
        </p:nvGrpSpPr>
        <p:grpSpPr bwMode="auto">
          <a:xfrm>
            <a:off x="2568523" y="4766093"/>
            <a:ext cx="409575" cy="519245"/>
            <a:chOff x="2078" y="1387"/>
            <a:chExt cx="1615" cy="2201"/>
          </a:xfrm>
        </p:grpSpPr>
        <p:sp>
          <p:nvSpPr>
            <p:cNvPr id="48" name="Oval 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49" name="Oval 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50" name="Oval 19"/>
            <p:cNvSpPr>
              <a:spLocks noChangeArrowheads="1"/>
            </p:cNvSpPr>
            <p:nvPr/>
          </p:nvSpPr>
          <p:spPr bwMode="gray">
            <a:xfrm>
              <a:off x="2253" y="1387"/>
              <a:ext cx="1024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51" name="Oval 20"/>
            <p:cNvSpPr>
              <a:spLocks noChangeArrowheads="1"/>
            </p:cNvSpPr>
            <p:nvPr/>
          </p:nvSpPr>
          <p:spPr bwMode="gray">
            <a:xfrm>
              <a:off x="2254" y="1387"/>
              <a:ext cx="1024" cy="22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52" name="Oval 21"/>
            <p:cNvSpPr>
              <a:spLocks noChangeArrowheads="1"/>
            </p:cNvSpPr>
            <p:nvPr/>
          </p:nvSpPr>
          <p:spPr bwMode="gray">
            <a:xfrm>
              <a:off x="2335" y="1387"/>
              <a:ext cx="1095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53" name="Oval 22"/>
            <p:cNvSpPr>
              <a:spLocks noChangeArrowheads="1"/>
            </p:cNvSpPr>
            <p:nvPr/>
          </p:nvSpPr>
          <p:spPr bwMode="gray">
            <a:xfrm>
              <a:off x="2337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</p:grpSp>
      <p:sp>
        <p:nvSpPr>
          <p:cNvPr id="54" name="AutoShape 6"/>
          <p:cNvSpPr>
            <a:spLocks noChangeArrowheads="1"/>
          </p:cNvSpPr>
          <p:nvPr/>
        </p:nvSpPr>
        <p:spPr bwMode="gray">
          <a:xfrm>
            <a:off x="2355798" y="5392427"/>
            <a:ext cx="7169227" cy="4318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B7E7FF"/>
              </a:gs>
            </a:gsLst>
            <a:lin ang="0" scaled="1"/>
          </a:gradFill>
          <a:ln w="3175" algn="ctr">
            <a:solidFill>
              <a:schemeClr val="tx2">
                <a:lumMod val="40000"/>
                <a:lumOff val="60000"/>
              </a:schemeClr>
            </a:solidFill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latinLnBrk="0" hangingPunct="1"/>
            <a:r>
              <a:rPr lang="en-US" altLang="ko-KR" b="1" dirty="0">
                <a:solidFill>
                  <a:srgbClr val="060311"/>
                </a:solidFill>
                <a:latin typeface="+mj-ea"/>
                <a:ea typeface="+mj-ea"/>
              </a:rPr>
              <a:t> </a:t>
            </a:r>
            <a:r>
              <a:rPr lang="ko-KR" altLang="en-US" b="1" dirty="0">
                <a:solidFill>
                  <a:srgbClr val="060311"/>
                </a:solidFill>
                <a:latin typeface="+mj-ea"/>
                <a:ea typeface="+mj-ea"/>
              </a:rPr>
              <a:t>중국 </a:t>
            </a:r>
            <a:r>
              <a:rPr lang="ko-KR" altLang="en-US" b="1" dirty="0" err="1">
                <a:solidFill>
                  <a:srgbClr val="060311"/>
                </a:solidFill>
                <a:latin typeface="+mj-ea"/>
                <a:ea typeface="+mj-ea"/>
              </a:rPr>
              <a:t>산동성</a:t>
            </a:r>
            <a:r>
              <a:rPr lang="ko-KR" altLang="en-US" b="1" dirty="0">
                <a:solidFill>
                  <a:srgbClr val="060311"/>
                </a:solidFill>
                <a:latin typeface="+mj-ea"/>
                <a:ea typeface="+mj-ea"/>
              </a:rPr>
              <a:t>  </a:t>
            </a:r>
            <a:r>
              <a:rPr lang="ko-KR" altLang="en-US" b="1" dirty="0" err="1">
                <a:solidFill>
                  <a:srgbClr val="060311"/>
                </a:solidFill>
                <a:latin typeface="+mj-ea"/>
                <a:ea typeface="+mj-ea"/>
              </a:rPr>
              <a:t>웨이하이</a:t>
            </a:r>
            <a:r>
              <a:rPr lang="ko-KR" altLang="en-US" b="1" dirty="0">
                <a:solidFill>
                  <a:srgbClr val="060311"/>
                </a:solidFill>
                <a:latin typeface="+mj-ea"/>
                <a:ea typeface="+mj-ea"/>
              </a:rPr>
              <a:t> </a:t>
            </a:r>
            <a:r>
              <a:rPr lang="en-US" altLang="ko-KR" b="1" dirty="0">
                <a:solidFill>
                  <a:srgbClr val="060311"/>
                </a:solidFill>
                <a:latin typeface="+mj-ea"/>
                <a:ea typeface="+mj-ea"/>
              </a:rPr>
              <a:t>(</a:t>
            </a:r>
            <a:r>
              <a:rPr lang="ko-KR" altLang="en-US" b="1" dirty="0" err="1">
                <a:solidFill>
                  <a:srgbClr val="060311"/>
                </a:solidFill>
                <a:latin typeface="+mj-ea"/>
                <a:ea typeface="+mj-ea"/>
              </a:rPr>
              <a:t>문등</a:t>
            </a:r>
            <a:r>
              <a:rPr lang="en-US" altLang="ko-KR" b="1" dirty="0">
                <a:solidFill>
                  <a:srgbClr val="060311"/>
                </a:solidFill>
                <a:latin typeface="+mj-ea"/>
                <a:ea typeface="+mj-ea"/>
              </a:rPr>
              <a:t>) 10</a:t>
            </a:r>
            <a:r>
              <a:rPr lang="ko-KR" altLang="en-US" b="1" dirty="0" err="1">
                <a:solidFill>
                  <a:srgbClr val="060311"/>
                </a:solidFill>
                <a:latin typeface="+mj-ea"/>
                <a:ea typeface="+mj-ea"/>
              </a:rPr>
              <a:t>만세트</a:t>
            </a:r>
            <a:r>
              <a:rPr lang="ko-KR" altLang="en-US" b="1" dirty="0">
                <a:solidFill>
                  <a:srgbClr val="060311"/>
                </a:solidFill>
                <a:latin typeface="+mj-ea"/>
                <a:ea typeface="+mj-ea"/>
              </a:rPr>
              <a:t> 계약 </a:t>
            </a:r>
            <a:r>
              <a:rPr lang="en-US" altLang="ko-KR" b="1" dirty="0">
                <a:solidFill>
                  <a:srgbClr val="060311"/>
                </a:solidFill>
                <a:latin typeface="+mj-ea"/>
                <a:ea typeface="+mj-ea"/>
              </a:rPr>
              <a:t>(</a:t>
            </a:r>
            <a:r>
              <a:rPr lang="ko-KR" altLang="en-US" b="1" dirty="0">
                <a:solidFill>
                  <a:srgbClr val="060311"/>
                </a:solidFill>
                <a:latin typeface="+mj-ea"/>
                <a:ea typeface="+mj-ea"/>
              </a:rPr>
              <a:t>염색전문점 오픈</a:t>
            </a:r>
            <a:r>
              <a:rPr lang="en-US" altLang="ko-KR" b="1" dirty="0">
                <a:solidFill>
                  <a:srgbClr val="060311"/>
                </a:solidFill>
                <a:latin typeface="+mj-ea"/>
                <a:ea typeface="+mj-ea"/>
              </a:rPr>
              <a:t>)</a:t>
            </a:r>
          </a:p>
        </p:txBody>
      </p:sp>
      <p:grpSp>
        <p:nvGrpSpPr>
          <p:cNvPr id="55" name="Group 23"/>
          <p:cNvGrpSpPr>
            <a:grpSpLocks/>
          </p:cNvGrpSpPr>
          <p:nvPr/>
        </p:nvGrpSpPr>
        <p:grpSpPr bwMode="auto">
          <a:xfrm>
            <a:off x="2073222" y="5323305"/>
            <a:ext cx="381000" cy="519245"/>
            <a:chOff x="2078" y="1387"/>
            <a:chExt cx="1615" cy="2201"/>
          </a:xfrm>
        </p:grpSpPr>
        <p:sp>
          <p:nvSpPr>
            <p:cNvPr id="56" name="Oval 2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57" name="Oval 2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58" name="Oval 26"/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59" name="Oval 27"/>
            <p:cNvSpPr>
              <a:spLocks noChangeArrowheads="1"/>
            </p:cNvSpPr>
            <p:nvPr/>
          </p:nvSpPr>
          <p:spPr bwMode="gray">
            <a:xfrm>
              <a:off x="2254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60" name="Oval 28"/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  <p:sp>
          <p:nvSpPr>
            <p:cNvPr id="61" name="Oval 29"/>
            <p:cNvSpPr>
              <a:spLocks noChangeArrowheads="1"/>
            </p:cNvSpPr>
            <p:nvPr/>
          </p:nvSpPr>
          <p:spPr bwMode="gray">
            <a:xfrm>
              <a:off x="2337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latinLnBrk="0" hangingPunct="1"/>
              <a:endParaRPr lang="ko-KR" altLang="en-US"/>
            </a:p>
          </p:txBody>
        </p:sp>
      </p:grp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320" y="918093"/>
            <a:ext cx="3908212" cy="3034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brightnessContrast bright="-20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2" y="106868"/>
            <a:ext cx="11529758" cy="648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9" name="모서리가 둥근 직사각형 68"/>
          <p:cNvSpPr/>
          <p:nvPr/>
        </p:nvSpPr>
        <p:spPr>
          <a:xfrm>
            <a:off x="2030048" y="131835"/>
            <a:ext cx="6752004" cy="529832"/>
          </a:xfrm>
          <a:prstGeom prst="roundRect">
            <a:avLst/>
          </a:prstGeom>
          <a:gradFill flip="none" rotWithShape="1">
            <a:gsLst>
              <a:gs pos="0">
                <a:srgbClr val="002E8A">
                  <a:shade val="30000"/>
                  <a:satMod val="115000"/>
                  <a:alpha val="29000"/>
                </a:srgbClr>
              </a:gs>
              <a:gs pos="86000">
                <a:schemeClr val="tx1">
                  <a:lumMod val="50000"/>
                  <a:lumOff val="50000"/>
                  <a:alpha val="35000"/>
                </a:schemeClr>
              </a:gs>
              <a:gs pos="100000">
                <a:srgbClr val="002E8A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ko-KR" altLang="en-US" sz="4000" kern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/>
              </a:rPr>
              <a:t>                </a:t>
            </a:r>
            <a:r>
              <a:rPr lang="ko-KR" altLang="en-US" sz="4800" b="1" kern="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/>
              </a:rPr>
              <a:t>중국 수출 진행</a:t>
            </a:r>
            <a:endParaRPr lang="ko-KR" altLang="en-US" sz="4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0" name="Picture 84" descr="라인(2)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1591425" y="754940"/>
            <a:ext cx="8851525" cy="9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타원 65"/>
          <p:cNvSpPr/>
          <p:nvPr/>
        </p:nvSpPr>
        <p:spPr>
          <a:xfrm>
            <a:off x="8328249" y="1827853"/>
            <a:ext cx="907607" cy="12603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017186" y="5155351"/>
            <a:ext cx="4650814" cy="1802041"/>
          </a:xfrm>
          <a:prstGeom prst="ellipse">
            <a:avLst/>
          </a:prstGeom>
          <a:noFill/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8071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amera.wav"/>
          </p:stSnd>
        </p:sndAc>
      </p:transition>
    </mc:Choice>
    <mc:Fallback xmlns="">
      <p:transition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46" grpId="0" animBg="1"/>
      <p:bldP spid="54" grpId="0" animBg="1"/>
      <p:bldP spid="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85801" y="609600"/>
            <a:ext cx="11163821" cy="95615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ko-KR" altLang="en-US" dirty="0" smtClean="0"/>
              <a:t>중국 </a:t>
            </a:r>
            <a:r>
              <a:rPr lang="ko-KR" altLang="en-US" dirty="0" err="1" smtClean="0"/>
              <a:t>웨이하이</a:t>
            </a:r>
            <a:r>
              <a:rPr lang="ko-KR" altLang="en-US" dirty="0" smtClean="0"/>
              <a:t> 현지 </a:t>
            </a:r>
            <a:r>
              <a:rPr lang="ko-KR" altLang="en-US" dirty="0" err="1" smtClean="0"/>
              <a:t>염색전문점</a:t>
            </a:r>
            <a:r>
              <a:rPr lang="en-US" altLang="ko-KR" dirty="0" smtClean="0"/>
              <a:t>OPEN</a:t>
            </a:r>
            <a:r>
              <a:rPr lang="en-US" altLang="ko-KR" dirty="0" smtClean="0">
                <a:solidFill>
                  <a:srgbClr val="FFC000"/>
                </a:solidFill>
              </a:rPr>
              <a:t>(</a:t>
            </a:r>
            <a:r>
              <a:rPr lang="ko-KR" altLang="en-US" dirty="0" smtClean="0">
                <a:solidFill>
                  <a:srgbClr val="FFC000"/>
                </a:solidFill>
              </a:rPr>
              <a:t>중국 상표등록</a:t>
            </a:r>
            <a:r>
              <a:rPr lang="en-US" altLang="ko-KR" dirty="0" smtClean="0">
                <a:solidFill>
                  <a:srgbClr val="FFC000"/>
                </a:solidFill>
              </a:rPr>
              <a:t>)</a:t>
            </a:r>
            <a:endParaRPr lang="ko-KR" altLang="en-US" dirty="0">
              <a:solidFill>
                <a:srgbClr val="FFC000"/>
              </a:solidFill>
            </a:endParaRPr>
          </a:p>
        </p:txBody>
      </p:sp>
      <p:pic>
        <p:nvPicPr>
          <p:cNvPr id="5122" name="Picture 2" descr="C:\Documents and Settings\user\My Documents\My Pictures\황금미 간판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85801" y="1857363"/>
            <a:ext cx="11163821" cy="4819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09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4000"/>
                    </a14:imgEffect>
                    <a14:imgEffect>
                      <a14:brightnessContrast bright="-20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81" y="116632"/>
            <a:ext cx="8851526" cy="673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모서리가 둥근 직사각형 4"/>
          <p:cNvSpPr/>
          <p:nvPr/>
        </p:nvSpPr>
        <p:spPr>
          <a:xfrm>
            <a:off x="2109260" y="188639"/>
            <a:ext cx="7011077" cy="529832"/>
          </a:xfrm>
          <a:prstGeom prst="roundRect">
            <a:avLst/>
          </a:prstGeom>
          <a:gradFill flip="none" rotWithShape="1">
            <a:gsLst>
              <a:gs pos="0">
                <a:srgbClr val="002E8A">
                  <a:shade val="30000"/>
                  <a:satMod val="115000"/>
                  <a:alpha val="29000"/>
                </a:srgbClr>
              </a:gs>
              <a:gs pos="86000">
                <a:schemeClr val="tx1">
                  <a:lumMod val="50000"/>
                  <a:lumOff val="50000"/>
                  <a:alpha val="35000"/>
                </a:schemeClr>
              </a:gs>
              <a:gs pos="100000">
                <a:srgbClr val="002E8A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ko-KR" altLang="en-US" sz="28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             </a:t>
            </a:r>
            <a:r>
              <a:rPr lang="en-US" altLang="ko-K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CMBIO LAND </a:t>
            </a:r>
            <a:r>
              <a:rPr lang="ko-KR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소식</a:t>
            </a:r>
            <a:endParaRPr lang="en-US" altLang="ko-KR" sz="4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</a:endParaRPr>
          </a:p>
        </p:txBody>
      </p:sp>
      <p:pic>
        <p:nvPicPr>
          <p:cNvPr id="6" name="Picture 84" descr="라인(2)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620381" y="790479"/>
            <a:ext cx="8851525" cy="9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268810" y="836712"/>
            <a:ext cx="9139558" cy="555605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ko-KR" altLang="en-US" dirty="0" smtClean="0">
                <a:solidFill>
                  <a:srgbClr val="C00000"/>
                </a:solidFill>
                <a:effectLst/>
              </a:rPr>
              <a:t>     중국 </a:t>
            </a:r>
            <a:r>
              <a:rPr lang="ko-KR" altLang="en-US" dirty="0" err="1" smtClean="0">
                <a:solidFill>
                  <a:srgbClr val="C00000"/>
                </a:solidFill>
                <a:effectLst/>
              </a:rPr>
              <a:t>운남성</a:t>
            </a:r>
            <a:r>
              <a:rPr lang="ko-KR" altLang="en-US" dirty="0" smtClean="0">
                <a:solidFill>
                  <a:srgbClr val="C00000"/>
                </a:solidFill>
                <a:effectLst/>
              </a:rPr>
              <a:t> 엑스</a:t>
            </a:r>
            <a:r>
              <a:rPr lang="ko-KR" altLang="en-US" dirty="0">
                <a:solidFill>
                  <a:srgbClr val="C00000"/>
                </a:solidFill>
                <a:effectLst/>
              </a:rPr>
              <a:t>포</a:t>
            </a:r>
          </a:p>
        </p:txBody>
      </p:sp>
      <p:pic>
        <p:nvPicPr>
          <p:cNvPr id="2052" name="Picture 4" descr="https://encrypted-tbn3.gstatic.com/images?q=tbn:ANd9GcRLlS7OqqUqzxWAKmEVyduSKFn1PLWRka02gni9w274Jd2MiEO2EdFpZGU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1" y="239344"/>
            <a:ext cx="1181100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9" y="1438551"/>
            <a:ext cx="7050793" cy="4301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296" y="959423"/>
            <a:ext cx="4110956" cy="5729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직사각형 10"/>
          <p:cNvSpPr/>
          <p:nvPr/>
        </p:nvSpPr>
        <p:spPr>
          <a:xfrm>
            <a:off x="1620381" y="5868239"/>
            <a:ext cx="4824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 </a:t>
            </a:r>
            <a:r>
              <a:rPr lang="ko-KR" altLang="en-US" sz="2800" dirty="0"/>
              <a:t>중국</a:t>
            </a:r>
            <a:r>
              <a:rPr lang="en-US" altLang="ko-KR" sz="2800" dirty="0"/>
              <a:t>,</a:t>
            </a:r>
            <a:r>
              <a:rPr lang="ko-KR" altLang="en-US" sz="2800" dirty="0"/>
              <a:t>국영방송 인터뷰</a:t>
            </a:r>
            <a:endParaRPr lang="en-US" altLang="ko-KR" sz="2800" dirty="0"/>
          </a:p>
          <a:p>
            <a:r>
              <a:rPr lang="ko-KR" altLang="en-US" sz="2800" dirty="0"/>
              <a:t>화요일 저녁 </a:t>
            </a:r>
            <a:r>
              <a:rPr lang="en-US" altLang="ko-KR" sz="2800" dirty="0"/>
              <a:t>10</a:t>
            </a:r>
            <a:r>
              <a:rPr lang="ko-KR" altLang="en-US" sz="2800" dirty="0"/>
              <a:t>시 방영</a:t>
            </a:r>
            <a:endParaRPr lang="en-US" altLang="ko-KR" sz="2800" dirty="0"/>
          </a:p>
        </p:txBody>
      </p:sp>
    </p:spTree>
    <p:extLst>
      <p:ext uri="{BB962C8B-B14F-4D97-AF65-F5344CB8AC3E}">
        <p14:creationId xmlns:p14="http://schemas.microsoft.com/office/powerpoint/2010/main" val="429141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brightnessContrast bright="-20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2" y="116632"/>
            <a:ext cx="11486366" cy="673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모서리가 둥근 직사각형 4"/>
          <p:cNvSpPr/>
          <p:nvPr/>
        </p:nvSpPr>
        <p:spPr>
          <a:xfrm>
            <a:off x="2109260" y="188639"/>
            <a:ext cx="7011077" cy="529832"/>
          </a:xfrm>
          <a:prstGeom prst="roundRect">
            <a:avLst/>
          </a:prstGeom>
          <a:gradFill flip="none" rotWithShape="1">
            <a:gsLst>
              <a:gs pos="0">
                <a:srgbClr val="002E8A">
                  <a:shade val="30000"/>
                  <a:satMod val="115000"/>
                  <a:alpha val="29000"/>
                </a:srgbClr>
              </a:gs>
              <a:gs pos="86000">
                <a:schemeClr val="tx1">
                  <a:lumMod val="50000"/>
                  <a:lumOff val="50000"/>
                  <a:alpha val="35000"/>
                </a:schemeClr>
              </a:gs>
              <a:gs pos="100000">
                <a:srgbClr val="002E8A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ko-KR" altLang="en-US" sz="28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             </a:t>
            </a:r>
            <a:endParaRPr lang="en-US" altLang="ko-KR" sz="4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</a:endParaRPr>
          </a:p>
        </p:txBody>
      </p:sp>
      <p:pic>
        <p:nvPicPr>
          <p:cNvPr id="6" name="Picture 84" descr="라인(2)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1620381" y="790479"/>
            <a:ext cx="8851525" cy="9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1741117" y="836712"/>
            <a:ext cx="10038017" cy="72455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ko-KR" altLang="en-US" dirty="0" smtClean="0">
                <a:solidFill>
                  <a:srgbClr val="C00000"/>
                </a:solidFill>
                <a:effectLst/>
              </a:rPr>
              <a:t>     중국 </a:t>
            </a:r>
            <a:r>
              <a:rPr lang="ko-KR" altLang="en-US" dirty="0" err="1" smtClean="0">
                <a:solidFill>
                  <a:srgbClr val="C00000"/>
                </a:solidFill>
                <a:effectLst/>
              </a:rPr>
              <a:t>운남성</a:t>
            </a:r>
            <a:r>
              <a:rPr lang="ko-KR" altLang="en-US" dirty="0" smtClean="0">
                <a:solidFill>
                  <a:srgbClr val="C00000"/>
                </a:solidFill>
                <a:effectLst/>
              </a:rPr>
              <a:t> 엑스</a:t>
            </a:r>
            <a:r>
              <a:rPr lang="ko-KR" altLang="en-US" dirty="0">
                <a:solidFill>
                  <a:srgbClr val="C00000"/>
                </a:solidFill>
                <a:effectLst/>
              </a:rPr>
              <a:t>포</a:t>
            </a:r>
          </a:p>
        </p:txBody>
      </p:sp>
      <p:pic>
        <p:nvPicPr>
          <p:cNvPr id="2052" name="Picture 4" descr="https://encrypted-tbn3.gstatic.com/images?q=tbn:ANd9GcRLlS7OqqUqzxWAKmEVyduSKFn1PLWRka02gni9w274Jd2MiEO2EdFpZGU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2" y="900303"/>
            <a:ext cx="1307229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1607496"/>
            <a:ext cx="6403213" cy="2918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634" y="4699408"/>
            <a:ext cx="6305883" cy="215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2" y="1954030"/>
            <a:ext cx="5062769" cy="452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8753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13509" y="248195"/>
            <a:ext cx="11612880" cy="574766"/>
          </a:xfrm>
          <a:solidFill>
            <a:schemeClr val="bg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 “</a:t>
            </a:r>
            <a:r>
              <a:rPr lang="ko-KR" altLang="en-US" b="1" dirty="0" err="1" smtClean="0">
                <a:solidFill>
                  <a:srgbClr val="FFC000"/>
                </a:solidFill>
              </a:rPr>
              <a:t>골드미네</a:t>
            </a:r>
            <a:r>
              <a:rPr lang="en-US" altLang="ko-KR" dirty="0" smtClean="0"/>
              <a:t>” 1</a:t>
            </a:r>
            <a:r>
              <a:rPr lang="ko-KR" altLang="en-US" dirty="0" err="1" smtClean="0"/>
              <a:t>분염색약</a:t>
            </a:r>
            <a:r>
              <a:rPr lang="ko-KR" altLang="en-US" dirty="0" smtClean="0"/>
              <a:t> 중국수출계약 및 운송물류계약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3470" y="1921966"/>
            <a:ext cx="5656263" cy="3746767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6906" y="1871462"/>
            <a:ext cx="5656265" cy="38477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8040" y="1829390"/>
            <a:ext cx="5799906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91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4321" y="235132"/>
            <a:ext cx="11678194" cy="653142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ko-KR" dirty="0" smtClean="0"/>
              <a:t> </a:t>
            </a:r>
            <a:r>
              <a:rPr lang="ko-KR" altLang="en-US" dirty="0" smtClean="0"/>
              <a:t>중국전자상거래</a:t>
            </a:r>
            <a:r>
              <a:rPr lang="en-US" altLang="ko-KR" b="1" dirty="0" smtClean="0">
                <a:solidFill>
                  <a:srgbClr val="FFC000"/>
                </a:solidFill>
              </a:rPr>
              <a:t>(</a:t>
            </a:r>
            <a:r>
              <a:rPr lang="ko-KR" altLang="en-US" b="1" dirty="0" err="1" smtClean="0">
                <a:solidFill>
                  <a:srgbClr val="FFC000"/>
                </a:solidFill>
              </a:rPr>
              <a:t>콰징</a:t>
            </a:r>
            <a:r>
              <a:rPr lang="en-US" altLang="ko-KR" b="1" dirty="0" smtClean="0">
                <a:solidFill>
                  <a:srgbClr val="FFC000"/>
                </a:solidFill>
              </a:rPr>
              <a:t>)</a:t>
            </a:r>
            <a:r>
              <a:rPr lang="ko-KR" altLang="en-US" dirty="0" smtClean="0"/>
              <a:t>세관통관허가 코드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1018903"/>
            <a:ext cx="5682344" cy="5551714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1" y="1018903"/>
            <a:ext cx="5839097" cy="56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46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38411" y="150313"/>
            <a:ext cx="11411211" cy="864296"/>
          </a:xfrm>
        </p:spPr>
        <p:txBody>
          <a:bodyPr>
            <a:normAutofit fontScale="90000"/>
          </a:bodyPr>
          <a:lstStyle/>
          <a:p>
            <a:r>
              <a:rPr lang="ko-KR" altLang="en-US" b="1" dirty="0" err="1" smtClean="0">
                <a:solidFill>
                  <a:srgbClr val="FFC000"/>
                </a:solidFill>
              </a:rPr>
              <a:t>인테넷</a:t>
            </a:r>
            <a:r>
              <a:rPr lang="ko-KR" altLang="en-US" b="1" dirty="0" smtClean="0">
                <a:solidFill>
                  <a:srgbClr val="FFC000"/>
                </a:solidFill>
              </a:rPr>
              <a:t> 기사 </a:t>
            </a:r>
            <a:r>
              <a:rPr lang="en-US" altLang="ko-KR" b="1" dirty="0" smtClean="0">
                <a:solidFill>
                  <a:srgbClr val="FFC000"/>
                </a:solidFill>
              </a:rPr>
              <a:t>-</a:t>
            </a:r>
            <a:r>
              <a:rPr lang="en-US" altLang="ko-KR" b="1" dirty="0" smtClean="0">
                <a:solidFill>
                  <a:srgbClr val="FFC000"/>
                </a:solidFill>
                <a:sym typeface="Wingdings" panose="05000000000000000000" pitchFamily="2" charset="2"/>
              </a:rPr>
              <a:t> 1</a:t>
            </a:r>
            <a:r>
              <a:rPr lang="ko-KR" altLang="en-US" b="1" dirty="0" smtClean="0">
                <a:solidFill>
                  <a:srgbClr val="FFC000"/>
                </a:solidFill>
                <a:sym typeface="Wingdings" panose="05000000000000000000" pitchFamily="2" charset="2"/>
              </a:rPr>
              <a:t>분 염색 </a:t>
            </a:r>
            <a:r>
              <a:rPr lang="ko-KR" altLang="en-US" b="1" dirty="0" err="1" smtClean="0">
                <a:solidFill>
                  <a:srgbClr val="FFC000"/>
                </a:solidFill>
                <a:sym typeface="Wingdings" panose="05000000000000000000" pitchFamily="2" charset="2"/>
              </a:rPr>
              <a:t>끝판왕</a:t>
            </a:r>
            <a:r>
              <a:rPr lang="ko-KR" altLang="en-US" b="1" dirty="0" smtClean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en-US" altLang="ko-KR" b="1" dirty="0" smtClean="0">
                <a:solidFill>
                  <a:srgbClr val="FFC000"/>
                </a:solidFill>
                <a:sym typeface="Wingdings" panose="05000000000000000000" pitchFamily="2" charset="2"/>
              </a:rPr>
              <a:t>“</a:t>
            </a:r>
            <a:r>
              <a:rPr lang="ko-KR" altLang="en-US" b="1" dirty="0" err="1" smtClean="0">
                <a:solidFill>
                  <a:srgbClr val="FFC000"/>
                </a:solidFill>
                <a:sym typeface="Wingdings" panose="05000000000000000000" pitchFamily="2" charset="2"/>
              </a:rPr>
              <a:t>골드미네</a:t>
            </a:r>
            <a:r>
              <a:rPr lang="en-US" altLang="ko-KR" b="1" dirty="0" smtClean="0">
                <a:solidFill>
                  <a:srgbClr val="FFC000"/>
                </a:solidFill>
                <a:sym typeface="Wingdings" panose="05000000000000000000" pitchFamily="2" charset="2"/>
              </a:rPr>
              <a:t>＂</a:t>
            </a:r>
            <a:r>
              <a:rPr lang="ko-KR" altLang="en-US" b="1" dirty="0" smtClean="0">
                <a:solidFill>
                  <a:srgbClr val="FFC000"/>
                </a:solidFill>
                <a:sym typeface="Wingdings" panose="05000000000000000000" pitchFamily="2" charset="2"/>
              </a:rPr>
              <a:t>를 아시나요  </a:t>
            </a:r>
            <a:r>
              <a:rPr lang="en-US" altLang="ko-KR" b="1" dirty="0" smtClean="0">
                <a:solidFill>
                  <a:srgbClr val="FFC000"/>
                </a:solidFill>
                <a:sym typeface="Wingdings" panose="05000000000000000000" pitchFamily="2" charset="2"/>
              </a:rPr>
              <a:t>!!!</a:t>
            </a:r>
            <a:br>
              <a:rPr lang="en-US" altLang="ko-KR" b="1" dirty="0" smtClean="0">
                <a:solidFill>
                  <a:srgbClr val="FFC000"/>
                </a:solidFill>
                <a:sym typeface="Wingdings" panose="05000000000000000000" pitchFamily="2" charset="2"/>
              </a:rPr>
            </a:br>
            <a:r>
              <a:rPr lang="en-US" altLang="ko-KR" sz="2700" b="1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en-US" altLang="ko-KR" sz="2700" b="1" dirty="0" smtClean="0">
                <a:solidFill>
                  <a:srgbClr val="FFC000"/>
                </a:solidFill>
                <a:sym typeface="Wingdings" panose="05000000000000000000" pitchFamily="2" charset="2"/>
              </a:rPr>
              <a:t>                                                                                                                                    2023. 2. 28</a:t>
            </a:r>
            <a:endParaRPr lang="ko-KR" altLang="en-US" sz="2700" b="1" dirty="0">
              <a:solidFill>
                <a:srgbClr val="FFC000"/>
              </a:solidFill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49" y="1127342"/>
            <a:ext cx="3732756" cy="5580346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865" y="1127342"/>
            <a:ext cx="3732757" cy="558034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3" y="1127342"/>
            <a:ext cx="3607496" cy="558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35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8203" y="609600"/>
            <a:ext cx="11586575" cy="868471"/>
          </a:xfrm>
        </p:spPr>
        <p:txBody>
          <a:bodyPr/>
          <a:lstStyle/>
          <a:p>
            <a:r>
              <a:rPr lang="en-US" altLang="ko-KR" dirty="0" smtClean="0"/>
              <a:t> * </a:t>
            </a:r>
            <a:r>
              <a:rPr lang="ko-KR" altLang="en-US" dirty="0" smtClean="0"/>
              <a:t>국내 </a:t>
            </a:r>
            <a:r>
              <a:rPr lang="ko-KR" altLang="en-US" dirty="0" err="1" smtClean="0"/>
              <a:t>거점확보</a:t>
            </a:r>
            <a:r>
              <a:rPr lang="ko-KR" altLang="en-US" dirty="0" smtClean="0"/>
              <a:t> 및 </a:t>
            </a:r>
            <a:r>
              <a:rPr lang="en-US" altLang="ko-KR" b="1" dirty="0" smtClean="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“</a:t>
            </a:r>
            <a:r>
              <a:rPr lang="ko-KR" altLang="en-US" b="1" dirty="0" err="1" smtClean="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골드미네</a:t>
            </a:r>
            <a:r>
              <a:rPr lang="en-US" altLang="ko-KR" b="1" dirty="0" smtClean="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＂</a:t>
            </a:r>
            <a:r>
              <a:rPr lang="ko-KR" altLang="en-US" dirty="0" err="1" smtClean="0"/>
              <a:t>확대보급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38203" y="1290182"/>
            <a:ext cx="11586575" cy="52985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ko-KR" dirty="0" smtClean="0"/>
              <a:t>    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1. </a:t>
            </a:r>
            <a:r>
              <a:rPr lang="ko-KR" altLang="en-US" sz="2400" b="1" dirty="0" smtClean="0">
                <a:solidFill>
                  <a:srgbClr val="FFC000"/>
                </a:solidFill>
              </a:rPr>
              <a:t>대리점 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(</a:t>
            </a:r>
            <a:r>
              <a:rPr lang="ko-KR" altLang="en-US" sz="2400" b="1" dirty="0" smtClean="0">
                <a:solidFill>
                  <a:srgbClr val="FFC000"/>
                </a:solidFill>
              </a:rPr>
              <a:t>전문점</a:t>
            </a:r>
            <a:r>
              <a:rPr lang="en-US" altLang="ko-KR" sz="2400" b="1" dirty="0">
                <a:solidFill>
                  <a:srgbClr val="FFC000"/>
                </a:solidFill>
              </a:rPr>
              <a:t> 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- 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660</a:t>
            </a:r>
            <a:r>
              <a:rPr lang="ko-KR" altLang="en-US" sz="2400" b="1" dirty="0" smtClean="0">
                <a:solidFill>
                  <a:srgbClr val="FFC000"/>
                </a:solidFill>
              </a:rPr>
              <a:t>만 </a:t>
            </a:r>
            <a:r>
              <a:rPr lang="en-US" altLang="ko-KR" sz="2400" b="1" dirty="0">
                <a:solidFill>
                  <a:srgbClr val="FFC000"/>
                </a:solidFill>
              </a:rPr>
              <a:t>)</a:t>
            </a:r>
            <a:endParaRPr lang="en-US" altLang="ko-KR" sz="2400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altLang="ko-KR" sz="2400" dirty="0" smtClean="0"/>
              <a:t>          1) </a:t>
            </a:r>
            <a:r>
              <a:rPr lang="ko-KR" altLang="en-US" sz="2400" dirty="0" err="1" smtClean="0"/>
              <a:t>염색전문점</a:t>
            </a:r>
            <a:r>
              <a:rPr lang="en-US" altLang="ko-KR" sz="2400" dirty="0" smtClean="0"/>
              <a:t>, SHOP IN SHOP, </a:t>
            </a:r>
            <a:r>
              <a:rPr lang="ko-KR" altLang="en-US" sz="2400" dirty="0" err="1" smtClean="0"/>
              <a:t>이미용실</a:t>
            </a:r>
            <a:r>
              <a:rPr lang="ko-KR" altLang="en-US" sz="2400" dirty="0" smtClean="0"/>
              <a:t> 등</a:t>
            </a: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/>
              <a:t> </a:t>
            </a:r>
            <a:r>
              <a:rPr lang="en-US" altLang="ko-KR" sz="2400" dirty="0" smtClean="0"/>
              <a:t>         2) “</a:t>
            </a:r>
            <a:r>
              <a:rPr lang="ko-KR" altLang="en-US" sz="2400" dirty="0" err="1" smtClean="0"/>
              <a:t>골드미네</a:t>
            </a:r>
            <a:r>
              <a:rPr lang="en-US" altLang="ko-KR" sz="2400" dirty="0" smtClean="0"/>
              <a:t>” </a:t>
            </a:r>
            <a:r>
              <a:rPr lang="ko-KR" altLang="en-US" sz="2400" dirty="0" err="1" smtClean="0"/>
              <a:t>염색전문점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OPEN (</a:t>
            </a:r>
            <a:r>
              <a:rPr lang="ko-KR" altLang="en-US" sz="2400" dirty="0" smtClean="0"/>
              <a:t>창업자금 상담지원</a:t>
            </a:r>
            <a:r>
              <a:rPr lang="en-US" altLang="ko-KR" sz="2400" dirty="0" smtClean="0"/>
              <a:t>)</a:t>
            </a:r>
          </a:p>
          <a:p>
            <a:pPr marL="0" indent="0">
              <a:buNone/>
            </a:pPr>
            <a:r>
              <a:rPr lang="en-US" altLang="ko-KR" sz="2400" dirty="0"/>
              <a:t> </a:t>
            </a:r>
            <a:r>
              <a:rPr lang="en-US" altLang="ko-KR" sz="2400" dirty="0" smtClean="0"/>
              <a:t>               -&gt; </a:t>
            </a:r>
            <a:r>
              <a:rPr lang="ko-KR" altLang="en-US" sz="2400" dirty="0" smtClean="0"/>
              <a:t>미용기구 및 비품</a:t>
            </a:r>
            <a:r>
              <a:rPr lang="en-US" altLang="ko-KR" sz="2400" dirty="0"/>
              <a:t> </a:t>
            </a:r>
            <a:r>
              <a:rPr lang="ko-KR" altLang="en-US" sz="2400" dirty="0" smtClean="0"/>
              <a:t>공동구매 제공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미용의자</a:t>
            </a:r>
            <a:r>
              <a:rPr lang="en-US" altLang="ko-KR" sz="2400" dirty="0" smtClean="0"/>
              <a:t>, </a:t>
            </a:r>
            <a:r>
              <a:rPr lang="ko-KR" altLang="en-US" sz="2400" dirty="0" err="1" smtClean="0"/>
              <a:t>샴푸대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트레이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거울 등</a:t>
            </a:r>
            <a:r>
              <a:rPr lang="en-US" altLang="ko-KR" sz="2400" dirty="0" smtClean="0"/>
              <a:t>)</a:t>
            </a:r>
          </a:p>
          <a:p>
            <a:pPr marL="0" indent="0">
              <a:buNone/>
            </a:pPr>
            <a:r>
              <a:rPr lang="en-US" altLang="ko-KR" sz="2400" dirty="0"/>
              <a:t> </a:t>
            </a:r>
            <a:r>
              <a:rPr lang="en-US" altLang="ko-KR" sz="2400" dirty="0" smtClean="0"/>
              <a:t>              -&gt; </a:t>
            </a:r>
            <a:r>
              <a:rPr lang="ko-KR" altLang="en-US" sz="2400" dirty="0" smtClean="0"/>
              <a:t>인테리어 </a:t>
            </a:r>
            <a:r>
              <a:rPr lang="ko-KR" altLang="en-US" sz="2400" dirty="0" err="1" smtClean="0"/>
              <a:t>디자인제공</a:t>
            </a: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/>
              <a:t> </a:t>
            </a:r>
            <a:r>
              <a:rPr lang="en-US" altLang="ko-KR" sz="2400" dirty="0" smtClean="0"/>
              <a:t>              -&gt; OPEN </a:t>
            </a:r>
            <a:r>
              <a:rPr lang="ko-KR" altLang="en-US" sz="2400" dirty="0" smtClean="0"/>
              <a:t>시 </a:t>
            </a:r>
            <a:r>
              <a:rPr lang="ko-KR" altLang="en-US" sz="2400" dirty="0" err="1" smtClean="0"/>
              <a:t>판촉지원</a:t>
            </a: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/>
              <a:t> </a:t>
            </a:r>
            <a:r>
              <a:rPr lang="en-US" altLang="ko-KR" sz="2400" dirty="0" smtClean="0"/>
              <a:t>              -&gt; </a:t>
            </a:r>
            <a:r>
              <a:rPr lang="ko-KR" altLang="en-US" sz="2400" dirty="0" smtClean="0"/>
              <a:t>프로그램 </a:t>
            </a:r>
            <a:r>
              <a:rPr lang="ko-KR" altLang="en-US" sz="2400" dirty="0" err="1" smtClean="0"/>
              <a:t>메뉴얼제공</a:t>
            </a:r>
            <a:r>
              <a:rPr lang="ko-KR" altLang="en-US" sz="2400" dirty="0" smtClean="0"/>
              <a:t> 및</a:t>
            </a:r>
            <a:r>
              <a:rPr lang="en-US" altLang="ko-KR" sz="2400" dirty="0" smtClean="0"/>
              <a:t> </a:t>
            </a:r>
            <a:r>
              <a:rPr lang="ko-KR" altLang="en-US" sz="2400" dirty="0" smtClean="0"/>
              <a:t>미용아카데미 수료증 부여</a:t>
            </a: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/>
              <a:t> </a:t>
            </a:r>
            <a:r>
              <a:rPr lang="en-US" altLang="ko-KR" sz="2400" dirty="0" smtClean="0"/>
              <a:t>        3) </a:t>
            </a:r>
            <a:r>
              <a:rPr lang="ko-KR" altLang="en-US" sz="2400" dirty="0" smtClean="0"/>
              <a:t>광고기획 </a:t>
            </a:r>
            <a:r>
              <a:rPr lang="en-US" altLang="ko-KR" sz="2400" dirty="0" smtClean="0"/>
              <a:t>: PPL, </a:t>
            </a:r>
            <a:r>
              <a:rPr lang="ko-KR" altLang="en-US" sz="2400" dirty="0" err="1" smtClean="0"/>
              <a:t>메스컴</a:t>
            </a:r>
            <a:r>
              <a:rPr lang="ko-KR" altLang="en-US" sz="2400" dirty="0" smtClean="0"/>
              <a:t> 및 방송광고 </a:t>
            </a:r>
            <a:r>
              <a:rPr lang="ko-KR" altLang="en-US" sz="2400" dirty="0" err="1" smtClean="0"/>
              <a:t>기획진행</a:t>
            </a:r>
            <a:r>
              <a:rPr lang="en-US" altLang="ko-KR" sz="2400" dirty="0" smtClean="0"/>
              <a:t>,</a:t>
            </a:r>
            <a:r>
              <a:rPr lang="ko-KR" altLang="en-US" sz="2400" dirty="0" err="1" smtClean="0"/>
              <a:t>인플루언스</a:t>
            </a: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/>
              <a:t> </a:t>
            </a:r>
            <a:r>
              <a:rPr lang="en-US" altLang="ko-KR" sz="2400" dirty="0" smtClean="0"/>
              <a:t>        </a:t>
            </a:r>
            <a:r>
              <a:rPr lang="en-US" altLang="ko-KR" sz="2400" dirty="0" smtClean="0">
                <a:solidFill>
                  <a:srgbClr val="FFC000"/>
                </a:solidFill>
              </a:rPr>
              <a:t>4) </a:t>
            </a:r>
            <a:r>
              <a:rPr lang="ko-KR" altLang="en-US" sz="2400" dirty="0" err="1" smtClean="0">
                <a:solidFill>
                  <a:srgbClr val="FFC000"/>
                </a:solidFill>
              </a:rPr>
              <a:t>뷰티카페</a:t>
            </a:r>
            <a:r>
              <a:rPr lang="en-US" altLang="ko-KR" sz="2400" dirty="0" smtClean="0">
                <a:solidFill>
                  <a:srgbClr val="FFC000"/>
                </a:solidFill>
              </a:rPr>
              <a:t>(</a:t>
            </a:r>
            <a:r>
              <a:rPr lang="ko-KR" altLang="en-US" sz="2400" dirty="0" err="1" smtClean="0">
                <a:solidFill>
                  <a:srgbClr val="FFC000"/>
                </a:solidFill>
              </a:rPr>
              <a:t>염색전문점</a:t>
            </a:r>
            <a:r>
              <a:rPr lang="en-US" altLang="ko-KR" sz="2400" dirty="0" smtClean="0">
                <a:solidFill>
                  <a:srgbClr val="FFC000"/>
                </a:solidFill>
              </a:rPr>
              <a:t>) </a:t>
            </a:r>
            <a:r>
              <a:rPr lang="ko-KR" altLang="en-US" sz="2400" dirty="0" smtClean="0">
                <a:solidFill>
                  <a:srgbClr val="FFC000"/>
                </a:solidFill>
              </a:rPr>
              <a:t>본사 </a:t>
            </a:r>
            <a:r>
              <a:rPr lang="ko-KR" altLang="en-US" sz="2400" dirty="0" err="1" smtClean="0">
                <a:solidFill>
                  <a:srgbClr val="FFC000"/>
                </a:solidFill>
              </a:rPr>
              <a:t>안테나샵</a:t>
            </a:r>
            <a:r>
              <a:rPr lang="ko-KR" altLang="en-US" sz="2400" dirty="0" smtClean="0">
                <a:solidFill>
                  <a:srgbClr val="FFC000"/>
                </a:solidFill>
              </a:rPr>
              <a:t> 운영</a:t>
            </a:r>
            <a:endParaRPr lang="en-US" altLang="ko-KR" sz="2400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altLang="ko-KR" sz="2400" b="1" dirty="0"/>
              <a:t> </a:t>
            </a:r>
            <a:r>
              <a:rPr lang="en-US" altLang="ko-KR" sz="2400" b="1" dirty="0" smtClean="0"/>
              <a:t>   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2. </a:t>
            </a:r>
            <a:r>
              <a:rPr lang="ko-KR" altLang="en-US" sz="2400" b="1" dirty="0" err="1" smtClean="0">
                <a:solidFill>
                  <a:srgbClr val="FFC000"/>
                </a:solidFill>
              </a:rPr>
              <a:t>재구매</a:t>
            </a:r>
            <a:r>
              <a:rPr lang="ko-KR" altLang="en-US" sz="2400" b="1" dirty="0" smtClean="0">
                <a:solidFill>
                  <a:srgbClr val="FFC000"/>
                </a:solidFill>
              </a:rPr>
              <a:t> 시 </a:t>
            </a:r>
            <a:r>
              <a:rPr lang="ko-KR" altLang="en-US" sz="2400" b="1" dirty="0" err="1" smtClean="0">
                <a:solidFill>
                  <a:srgbClr val="FFC000"/>
                </a:solidFill>
              </a:rPr>
              <a:t>관리수당</a:t>
            </a:r>
            <a:r>
              <a:rPr lang="ko-KR" altLang="en-US" sz="2400" b="1" dirty="0" smtClean="0">
                <a:solidFill>
                  <a:srgbClr val="FFC000"/>
                </a:solidFill>
              </a:rPr>
              <a:t> 지급 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(</a:t>
            </a:r>
            <a:r>
              <a:rPr lang="ko-KR" altLang="en-US" sz="2400" b="1" dirty="0" smtClean="0">
                <a:solidFill>
                  <a:srgbClr val="FFC000"/>
                </a:solidFill>
              </a:rPr>
              <a:t>매출     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%)</a:t>
            </a:r>
          </a:p>
          <a:p>
            <a:pPr marL="0" indent="0">
              <a:buNone/>
            </a:pPr>
            <a:r>
              <a:rPr lang="en-US" altLang="ko-KR" sz="2400" b="1" dirty="0">
                <a:solidFill>
                  <a:srgbClr val="FFC000"/>
                </a:solidFill>
              </a:rPr>
              <a:t> 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         </a:t>
            </a:r>
            <a:r>
              <a:rPr lang="en-US" altLang="ko-KR" dirty="0" smtClean="0"/>
              <a:t>1) </a:t>
            </a:r>
            <a:r>
              <a:rPr lang="ko-KR" altLang="en-US" dirty="0" err="1" smtClean="0"/>
              <a:t>재구매</a:t>
            </a:r>
            <a:r>
              <a:rPr lang="ko-KR" altLang="en-US" dirty="0" smtClean="0"/>
              <a:t> 단가 추가할인으로 운영수익확보</a:t>
            </a:r>
            <a:endParaRPr lang="ko-KR" altLang="en-US" dirty="0"/>
          </a:p>
        </p:txBody>
      </p:sp>
      <p:pic>
        <p:nvPicPr>
          <p:cNvPr id="4" name="Picture 2" descr="D:\씨엠바이오랜드\이미지\골드미네-로고-대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627" y="4805427"/>
            <a:ext cx="2232249" cy="117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94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5677" y="225469"/>
            <a:ext cx="11561523" cy="901874"/>
          </a:xfrm>
        </p:spPr>
        <p:txBody>
          <a:bodyPr/>
          <a:lstStyle/>
          <a:p>
            <a:r>
              <a:rPr lang="en-US" altLang="ko-KR" dirty="0" smtClean="0"/>
              <a:t>* </a:t>
            </a:r>
            <a:r>
              <a:rPr lang="ko-KR" altLang="en-US" b="1" dirty="0" smtClean="0">
                <a:solidFill>
                  <a:srgbClr val="FFC000"/>
                </a:solidFill>
              </a:rPr>
              <a:t>제품생산참여 및 </a:t>
            </a:r>
            <a:r>
              <a:rPr lang="ko-KR" altLang="en-US" b="1" dirty="0" err="1" smtClean="0">
                <a:solidFill>
                  <a:srgbClr val="FFC000"/>
                </a:solidFill>
              </a:rPr>
              <a:t>수출수익</a:t>
            </a:r>
            <a:r>
              <a:rPr lang="ko-KR" altLang="en-US" b="1" dirty="0" smtClean="0">
                <a:solidFill>
                  <a:srgbClr val="FFC000"/>
                </a:solidFill>
              </a:rPr>
              <a:t> 공유</a:t>
            </a:r>
            <a:endParaRPr lang="ko-KR" altLang="en-US" b="1" dirty="0">
              <a:solidFill>
                <a:srgbClr val="FFC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5677" y="1014608"/>
            <a:ext cx="11561523" cy="5636713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   </a:t>
            </a:r>
            <a:r>
              <a:rPr lang="en-US" altLang="ko-KR" sz="2800" b="1" dirty="0" smtClean="0">
                <a:solidFill>
                  <a:srgbClr val="FFC000"/>
                </a:solidFill>
              </a:rPr>
              <a:t>1. </a:t>
            </a:r>
            <a:r>
              <a:rPr lang="ko-KR" altLang="en-US" sz="2800" b="1" dirty="0" smtClean="0">
                <a:solidFill>
                  <a:srgbClr val="FFC000"/>
                </a:solidFill>
              </a:rPr>
              <a:t>제품생산 부분 참여</a:t>
            </a:r>
            <a:endParaRPr lang="en-US" altLang="ko-KR" sz="2800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    1) “</a:t>
            </a:r>
            <a:r>
              <a:rPr lang="ko-KR" altLang="en-US" sz="2000" dirty="0" err="1" smtClean="0"/>
              <a:t>골드미네</a:t>
            </a:r>
            <a:r>
              <a:rPr lang="en-US" altLang="ko-KR" sz="2000" dirty="0" smtClean="0"/>
              <a:t>“1</a:t>
            </a:r>
            <a:r>
              <a:rPr lang="ko-KR" altLang="en-US" sz="2000" dirty="0" err="1" smtClean="0"/>
              <a:t>분염색약</a:t>
            </a:r>
            <a:r>
              <a:rPr lang="ko-KR" altLang="en-US" sz="2000" dirty="0" smtClean="0"/>
              <a:t> 생산에 따른 부자재 </a:t>
            </a:r>
            <a:r>
              <a:rPr lang="ko-KR" altLang="en-US" sz="2000" dirty="0" err="1" smtClean="0"/>
              <a:t>선주문</a:t>
            </a:r>
            <a:r>
              <a:rPr lang="ko-KR" altLang="en-US" sz="2000" dirty="0" smtClean="0"/>
              <a:t> 확보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원가절감</a:t>
            </a:r>
            <a:r>
              <a:rPr lang="en-US" altLang="ko-KR" sz="2000" dirty="0" smtClean="0"/>
              <a:t>)</a:t>
            </a:r>
          </a:p>
          <a:p>
            <a:pPr marL="0" indent="0"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        -&gt; 1</a:t>
            </a:r>
            <a:r>
              <a:rPr lang="ko-KR" altLang="en-US" sz="2000" dirty="0" err="1" smtClean="0"/>
              <a:t>분염모제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: 3N(</a:t>
            </a:r>
            <a:r>
              <a:rPr lang="ko-KR" altLang="en-US" sz="2000" dirty="0" err="1" smtClean="0"/>
              <a:t>진갈색</a:t>
            </a:r>
            <a:r>
              <a:rPr lang="en-US" altLang="ko-KR" sz="2000" dirty="0"/>
              <a:t> </a:t>
            </a:r>
            <a:r>
              <a:rPr lang="en-US" altLang="ko-KR" sz="2000" dirty="0" smtClean="0"/>
              <a:t>– </a:t>
            </a:r>
            <a:r>
              <a:rPr lang="ko-KR" altLang="en-US" sz="2000" dirty="0" err="1" smtClean="0"/>
              <a:t>새치머리</a:t>
            </a:r>
            <a:r>
              <a:rPr lang="en-US" altLang="ko-KR" sz="2000" dirty="0" smtClean="0"/>
              <a:t>) , 5RN(</a:t>
            </a:r>
            <a:r>
              <a:rPr lang="ko-KR" altLang="en-US" sz="2000" dirty="0" smtClean="0"/>
              <a:t>적갈색 </a:t>
            </a:r>
            <a:r>
              <a:rPr lang="en-US" altLang="ko-KR" sz="2000" dirty="0" smtClean="0"/>
              <a:t>– </a:t>
            </a:r>
            <a:r>
              <a:rPr lang="ko-KR" altLang="en-US" sz="2000" dirty="0" smtClean="0"/>
              <a:t>새치 </a:t>
            </a:r>
            <a:r>
              <a:rPr lang="en-US" altLang="ko-KR" sz="2000" dirty="0" smtClean="0"/>
              <a:t>+ </a:t>
            </a:r>
            <a:r>
              <a:rPr lang="ko-KR" altLang="en-US" sz="2000" dirty="0" err="1" smtClean="0"/>
              <a:t>멋내기</a:t>
            </a:r>
            <a:r>
              <a:rPr lang="en-US" altLang="ko-KR" sz="2000" dirty="0" smtClean="0"/>
              <a:t>), 9RG(</a:t>
            </a:r>
            <a:r>
              <a:rPr lang="ko-KR" altLang="en-US" sz="2000" dirty="0" smtClean="0"/>
              <a:t>황갈색 </a:t>
            </a:r>
            <a:r>
              <a:rPr lang="en-US" altLang="ko-KR" sz="2000" dirty="0" smtClean="0"/>
              <a:t>– </a:t>
            </a:r>
            <a:r>
              <a:rPr lang="ko-KR" altLang="en-US" sz="2000" dirty="0" err="1" smtClean="0"/>
              <a:t>멋내기</a:t>
            </a:r>
            <a:r>
              <a:rPr lang="en-US" altLang="ko-KR" sz="2000" dirty="0" smtClean="0"/>
              <a:t>)</a:t>
            </a:r>
          </a:p>
          <a:p>
            <a:pPr marL="0" indent="0"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       -&gt; </a:t>
            </a:r>
            <a:r>
              <a:rPr lang="ko-KR" altLang="en-US" sz="2000" dirty="0" err="1" smtClean="0"/>
              <a:t>천연허브</a:t>
            </a:r>
            <a:r>
              <a:rPr lang="ko-KR" altLang="en-US" sz="2000" dirty="0" smtClean="0"/>
              <a:t> 샴푸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특허</a:t>
            </a:r>
            <a:r>
              <a:rPr lang="en-US" altLang="ko-KR" sz="2000" dirty="0" smtClean="0"/>
              <a:t>) </a:t>
            </a:r>
            <a:r>
              <a:rPr lang="ko-KR" altLang="en-US" sz="2000" dirty="0" smtClean="0"/>
              <a:t>생산</a:t>
            </a:r>
            <a:endParaRPr lang="en-US" altLang="ko-KR" sz="2000" dirty="0" smtClean="0"/>
          </a:p>
          <a:p>
            <a:pPr marL="0" indent="0"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    2) </a:t>
            </a:r>
            <a:r>
              <a:rPr lang="ko-KR" altLang="en-US" sz="2000" dirty="0" err="1" smtClean="0"/>
              <a:t>디톡스제품</a:t>
            </a:r>
            <a:r>
              <a:rPr lang="ko-KR" altLang="en-US" sz="2000" dirty="0" smtClean="0"/>
              <a:t> 생산 런칭</a:t>
            </a:r>
            <a:endParaRPr lang="en-US" altLang="ko-KR" sz="2000" dirty="0" smtClean="0"/>
          </a:p>
          <a:p>
            <a:pPr marL="0" indent="0"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    3) </a:t>
            </a:r>
            <a:r>
              <a:rPr lang="ko-KR" altLang="en-US" sz="2000" dirty="0" smtClean="0"/>
              <a:t>흑삼 장</a:t>
            </a:r>
            <a:r>
              <a:rPr lang="en-US" altLang="ko-KR" sz="2000" dirty="0" smtClean="0"/>
              <a:t>&amp;</a:t>
            </a:r>
            <a:r>
              <a:rPr lang="ko-KR" altLang="en-US" sz="2000" dirty="0" err="1" smtClean="0"/>
              <a:t>장프로바이틱스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대량생산 준비</a:t>
            </a:r>
            <a:r>
              <a:rPr lang="en-US" altLang="ko-KR" sz="2000" dirty="0" smtClean="0"/>
              <a:t>)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</a:t>
            </a:r>
            <a:r>
              <a:rPr lang="en-US" altLang="ko-KR" sz="2800" b="1" dirty="0" smtClean="0">
                <a:solidFill>
                  <a:srgbClr val="FFC000"/>
                </a:solidFill>
              </a:rPr>
              <a:t>2. </a:t>
            </a:r>
            <a:r>
              <a:rPr lang="ko-KR" altLang="en-US" sz="2800" b="1" dirty="0" err="1" smtClean="0">
                <a:solidFill>
                  <a:srgbClr val="FFC000"/>
                </a:solidFill>
              </a:rPr>
              <a:t>수출수익</a:t>
            </a:r>
            <a:r>
              <a:rPr lang="ko-KR" altLang="en-US" sz="2800" b="1" dirty="0" smtClean="0">
                <a:solidFill>
                  <a:srgbClr val="FFC000"/>
                </a:solidFill>
              </a:rPr>
              <a:t> 공유</a:t>
            </a:r>
            <a:endParaRPr lang="en-US" altLang="ko-KR" sz="2800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altLang="ko-KR" sz="2800" b="1" dirty="0">
                <a:solidFill>
                  <a:srgbClr val="FFC000"/>
                </a:solidFill>
              </a:rPr>
              <a:t> </a:t>
            </a:r>
            <a:r>
              <a:rPr lang="en-US" altLang="ko-KR" sz="2800" b="1" dirty="0" smtClean="0">
                <a:solidFill>
                  <a:srgbClr val="FFC000"/>
                </a:solidFill>
              </a:rPr>
              <a:t>    </a:t>
            </a:r>
            <a:r>
              <a:rPr lang="en-US" altLang="ko-KR" sz="2000" b="1" dirty="0" smtClean="0"/>
              <a:t>1) </a:t>
            </a:r>
            <a:r>
              <a:rPr lang="ko-KR" altLang="en-US" sz="2000" b="1" dirty="0" smtClean="0"/>
              <a:t>중국수출 </a:t>
            </a:r>
            <a:r>
              <a:rPr lang="ko-KR" altLang="en-US" sz="2000" b="1" dirty="0" err="1" smtClean="0"/>
              <a:t>기계약건</a:t>
            </a:r>
            <a:r>
              <a:rPr lang="ko-KR" altLang="en-US" sz="2000" b="1" dirty="0" smtClean="0"/>
              <a:t> </a:t>
            </a:r>
            <a:r>
              <a:rPr lang="ko-KR" altLang="en-US" sz="2000" b="1" dirty="0" smtClean="0">
                <a:solidFill>
                  <a:srgbClr val="FFC000"/>
                </a:solidFill>
              </a:rPr>
              <a:t>단가 </a:t>
            </a:r>
            <a:r>
              <a:rPr lang="ko-KR" altLang="en-US" sz="2000" b="1" dirty="0" err="1" smtClean="0">
                <a:solidFill>
                  <a:srgbClr val="FFC000"/>
                </a:solidFill>
              </a:rPr>
              <a:t>조정완료</a:t>
            </a:r>
            <a:r>
              <a:rPr lang="en-US" altLang="ko-KR" sz="2000" b="1" dirty="0" smtClean="0">
                <a:solidFill>
                  <a:srgbClr val="FFC000"/>
                </a:solidFill>
              </a:rPr>
              <a:t>, </a:t>
            </a:r>
            <a:r>
              <a:rPr lang="ko-KR" altLang="en-US" sz="2000" b="1" dirty="0" err="1" smtClean="0">
                <a:solidFill>
                  <a:srgbClr val="FFC000"/>
                </a:solidFill>
              </a:rPr>
              <a:t>제품발주</a:t>
            </a:r>
            <a:r>
              <a:rPr lang="ko-KR" altLang="en-US" sz="2000" b="1" dirty="0" smtClean="0">
                <a:solidFill>
                  <a:srgbClr val="FFC000"/>
                </a:solidFill>
              </a:rPr>
              <a:t> </a:t>
            </a:r>
            <a:endParaRPr lang="en-US" altLang="ko-KR" sz="2000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    2) </a:t>
            </a:r>
            <a:r>
              <a:rPr lang="ko-KR" altLang="en-US" sz="2000" dirty="0" smtClean="0"/>
              <a:t>참여자 </a:t>
            </a:r>
            <a:r>
              <a:rPr lang="en-US" altLang="ko-KR" sz="2000" dirty="0"/>
              <a:t> </a:t>
            </a:r>
            <a:r>
              <a:rPr lang="ko-KR" altLang="en-US" sz="2000" dirty="0" err="1" smtClean="0"/>
              <a:t>수익배당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+ </a:t>
            </a:r>
          </a:p>
          <a:p>
            <a:pPr marL="0" indent="0"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    3) </a:t>
            </a:r>
            <a:r>
              <a:rPr lang="ko-KR" altLang="en-US" sz="2000" dirty="0" smtClean="0"/>
              <a:t>수출대금 </a:t>
            </a:r>
            <a:r>
              <a:rPr lang="ko-KR" altLang="en-US" sz="2000" dirty="0" err="1" smtClean="0"/>
              <a:t>결재수단</a:t>
            </a:r>
            <a:r>
              <a:rPr lang="ko-KR" altLang="en-US" sz="2000" dirty="0" smtClean="0"/>
              <a:t> 연계 </a:t>
            </a:r>
            <a:r>
              <a:rPr lang="en-US" altLang="ko-KR" sz="2000" dirty="0" smtClean="0"/>
              <a:t>: JSBC </a:t>
            </a:r>
            <a:r>
              <a:rPr lang="en-US" altLang="ko-KR" sz="2000" b="1" dirty="0" smtClean="0">
                <a:solidFill>
                  <a:srgbClr val="FFC000"/>
                </a:solidFill>
              </a:rPr>
              <a:t>(</a:t>
            </a:r>
            <a:r>
              <a:rPr lang="ko-KR" altLang="en-US" sz="2000" b="1" dirty="0" err="1" smtClean="0">
                <a:solidFill>
                  <a:srgbClr val="FFC000"/>
                </a:solidFill>
              </a:rPr>
              <a:t>유니스왑</a:t>
            </a:r>
            <a:r>
              <a:rPr lang="ko-KR" altLang="en-US" sz="2000" b="1" dirty="0" smtClean="0">
                <a:solidFill>
                  <a:srgbClr val="FFC000"/>
                </a:solidFill>
              </a:rPr>
              <a:t> </a:t>
            </a:r>
            <a:r>
              <a:rPr lang="en-US" altLang="ko-KR" sz="2000" b="1" dirty="0" smtClean="0">
                <a:solidFill>
                  <a:srgbClr val="FFC000"/>
                </a:solidFill>
              </a:rPr>
              <a:t>0.01usd</a:t>
            </a:r>
            <a:r>
              <a:rPr lang="ko-KR" altLang="en-US" sz="2000" b="1" dirty="0" err="1" smtClean="0">
                <a:solidFill>
                  <a:srgbClr val="FFC000"/>
                </a:solidFill>
              </a:rPr>
              <a:t>상장완료</a:t>
            </a:r>
            <a:r>
              <a:rPr lang="en-US" altLang="ko-KR" sz="2000" b="1" dirty="0" smtClean="0">
                <a:solidFill>
                  <a:srgbClr val="FFC000"/>
                </a:solidFill>
              </a:rPr>
              <a:t>)</a:t>
            </a:r>
            <a:r>
              <a:rPr lang="ko-KR" altLang="en-US" sz="2000" dirty="0" smtClean="0"/>
              <a:t>로 결제 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해외 </a:t>
            </a:r>
            <a:r>
              <a:rPr lang="en-US" altLang="ko-KR" sz="2000" dirty="0" smtClean="0"/>
              <a:t>USER </a:t>
            </a:r>
            <a:r>
              <a:rPr lang="ko-KR" altLang="en-US" sz="2000" dirty="0" smtClean="0"/>
              <a:t>확보 </a:t>
            </a:r>
            <a:endParaRPr lang="ko-KR" altLang="en-US" sz="2000" dirty="0"/>
          </a:p>
        </p:txBody>
      </p:sp>
      <p:pic>
        <p:nvPicPr>
          <p:cNvPr id="4" name="Picture 2" descr="D:\씨엠바이오랜드\이미지\골드미네-로고-대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100" y="3832964"/>
            <a:ext cx="2232249" cy="117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13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  </a:t>
            </a:r>
            <a:r>
              <a:rPr lang="ko-KR" altLang="en-US" sz="4800" b="1" dirty="0" err="1" smtClean="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핵심리더</a:t>
            </a:r>
            <a:r>
              <a:rPr lang="ko-KR" altLang="en-US" sz="4800" b="1" dirty="0" smtClean="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  </a:t>
            </a:r>
            <a:r>
              <a:rPr lang="ko-KR" altLang="en-US" sz="4800" b="1" dirty="0" err="1" smtClean="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책임동참</a:t>
            </a:r>
            <a:r>
              <a:rPr lang="ko-KR" altLang="en-US" sz="4800" b="1" dirty="0" smtClean="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  </a:t>
            </a:r>
            <a:r>
              <a:rPr lang="en-US" altLang="ko-KR" sz="4800" b="1" dirty="0" smtClean="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~~!!</a:t>
            </a:r>
            <a:endParaRPr lang="ko-KR" altLang="en-US" sz="4800" b="1" dirty="0">
              <a:solidFill>
                <a:srgbClr val="FFC000"/>
              </a:solidFill>
              <a:latin typeface="HY엽서M" panose="02030600000101010101" pitchFamily="18" charset="-127"/>
              <a:ea typeface="HY엽서M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3047" y="2142067"/>
            <a:ext cx="11461315" cy="3649133"/>
          </a:xfrm>
        </p:spPr>
        <p:txBody>
          <a:bodyPr>
            <a:normAutofit/>
          </a:bodyPr>
          <a:lstStyle/>
          <a:p>
            <a:r>
              <a:rPr lang="ko-KR" altLang="en-US" sz="6600" b="1" dirty="0" smtClean="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이제는 우리회사 입니다</a:t>
            </a:r>
            <a:r>
              <a:rPr lang="en-US" altLang="ko-KR" sz="6600" dirty="0" smtClean="0"/>
              <a:t>.</a:t>
            </a:r>
          </a:p>
          <a:p>
            <a:endParaRPr lang="en-US" altLang="ko-KR" sz="6600" dirty="0" smtClean="0"/>
          </a:p>
          <a:p>
            <a:pPr marL="0" indent="0">
              <a:buNone/>
            </a:pPr>
            <a:r>
              <a:rPr lang="ko-KR" altLang="en-US" sz="4400" dirty="0" smtClean="0"/>
              <a:t>남의 논에 물 대지 말고 우리 논에 물 대자 </a:t>
            </a:r>
            <a:r>
              <a:rPr lang="en-US" altLang="ko-KR" sz="4400" dirty="0" smtClean="0"/>
              <a:t>!!!</a:t>
            </a:r>
            <a:endParaRPr lang="ko-KR" altLang="en-US" sz="4400" dirty="0"/>
          </a:p>
        </p:txBody>
      </p:sp>
      <p:pic>
        <p:nvPicPr>
          <p:cNvPr id="4" name="Picture 2" descr="D:\씨엠바이오랜드\이미지\골드미네-로고-대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862" y="5568419"/>
            <a:ext cx="2232249" cy="117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245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3E4D57D-A5DB-430F-935F-D406DCBDB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51" y="91441"/>
            <a:ext cx="11649205" cy="746760"/>
          </a:xfrm>
          <a:solidFill>
            <a:schemeClr val="bg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altLang="ko-KR" b="1" dirty="0"/>
              <a:t> </a:t>
            </a:r>
            <a:r>
              <a:rPr lang="ko-KR" altLang="en-US" b="1" dirty="0"/>
              <a:t>안정된 제조</a:t>
            </a:r>
            <a:r>
              <a:rPr lang="en-US" altLang="ko-KR" b="1" dirty="0"/>
              <a:t>, </a:t>
            </a:r>
            <a:r>
              <a:rPr lang="ko-KR" altLang="en-US" b="1" dirty="0"/>
              <a:t>판매 구성</a:t>
            </a:r>
            <a:r>
              <a:rPr lang="en-US" altLang="ko-KR" b="1" dirty="0"/>
              <a:t>(14</a:t>
            </a:r>
            <a:r>
              <a:rPr lang="ko-KR" altLang="en-US" b="1" dirty="0"/>
              <a:t>년 </a:t>
            </a:r>
            <a:r>
              <a:rPr lang="en-US" altLang="ko-KR" b="1" dirty="0"/>
              <a:t>– </a:t>
            </a:r>
            <a:r>
              <a:rPr lang="ko-KR" altLang="en-US" b="1" dirty="0"/>
              <a:t>노하우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8C2B765-E739-41E2-822A-B1CC19472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815" y="838201"/>
            <a:ext cx="10998199" cy="60197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ko-KR" sz="2400" b="1" dirty="0"/>
              <a:t>1. </a:t>
            </a:r>
            <a:r>
              <a:rPr lang="ko-KR" altLang="en-US" sz="2400" b="1" dirty="0" err="1" smtClean="0"/>
              <a:t>제조공급</a:t>
            </a:r>
            <a:r>
              <a:rPr lang="ko-KR" altLang="en-US" sz="2400" b="1" dirty="0" smtClean="0"/>
              <a:t> 및 </a:t>
            </a:r>
            <a:r>
              <a:rPr lang="ko-KR" altLang="en-US" sz="2400" b="1" dirty="0" err="1" smtClean="0"/>
              <a:t>컨텐츠개발</a:t>
            </a:r>
            <a:endParaRPr lang="en-US" altLang="ko-KR" sz="2400" b="1" dirty="0"/>
          </a:p>
          <a:p>
            <a:pPr marL="0" indent="0">
              <a:buNone/>
            </a:pPr>
            <a:r>
              <a:rPr lang="en-US" altLang="ko-KR" dirty="0"/>
              <a:t>      </a:t>
            </a:r>
            <a:r>
              <a:rPr lang="en-US" altLang="ko-KR" sz="2400" dirty="0">
                <a:solidFill>
                  <a:srgbClr val="0070C0"/>
                </a:solidFill>
              </a:rPr>
              <a:t>* </a:t>
            </a:r>
            <a:r>
              <a:rPr lang="ko-KR" altLang="en-US" sz="2400" b="1" dirty="0">
                <a:solidFill>
                  <a:srgbClr val="0070C0"/>
                </a:solidFill>
              </a:rPr>
              <a:t>㈜ </a:t>
            </a:r>
            <a:r>
              <a:rPr lang="en-US" altLang="ko-KR" sz="2400" b="1" dirty="0">
                <a:solidFill>
                  <a:srgbClr val="0070C0"/>
                </a:solidFill>
              </a:rPr>
              <a:t>JOSUN COSMETIC BIO </a:t>
            </a:r>
          </a:p>
          <a:p>
            <a:pPr marL="0" indent="0">
              <a:buNone/>
            </a:pPr>
            <a:r>
              <a:rPr lang="en-US" altLang="ko-KR" sz="2400" b="1" dirty="0">
                <a:solidFill>
                  <a:srgbClr val="0070C0"/>
                </a:solidFill>
              </a:rPr>
              <a:t>                                                                  </a:t>
            </a:r>
          </a:p>
          <a:p>
            <a:pPr marL="0" indent="0">
              <a:buNone/>
            </a:pPr>
            <a:r>
              <a:rPr lang="en-US" altLang="ko-KR" sz="2400" b="1" dirty="0"/>
              <a:t>2. </a:t>
            </a:r>
            <a:r>
              <a:rPr lang="ko-KR" altLang="en-US" sz="2400" b="1" dirty="0" err="1"/>
              <a:t>판매사</a:t>
            </a:r>
            <a:r>
              <a:rPr lang="en-US" altLang="ko-KR" sz="2400" b="1" dirty="0"/>
              <a:t>(</a:t>
            </a:r>
            <a:r>
              <a:rPr lang="ko-KR" altLang="en-US" sz="2400" b="1" dirty="0"/>
              <a:t>유통</a:t>
            </a:r>
            <a:r>
              <a:rPr lang="en-US" altLang="ko-KR" sz="2400" b="1" dirty="0"/>
              <a:t>)</a:t>
            </a:r>
          </a:p>
          <a:p>
            <a:pPr marL="0" indent="0">
              <a:buNone/>
            </a:pPr>
            <a:r>
              <a:rPr lang="en-US" altLang="ko-KR" sz="2400" dirty="0"/>
              <a:t>      </a:t>
            </a:r>
            <a:r>
              <a:rPr lang="en-US" altLang="ko-KR" sz="2400" dirty="0">
                <a:solidFill>
                  <a:srgbClr val="0070C0"/>
                </a:solidFill>
              </a:rPr>
              <a:t>* </a:t>
            </a:r>
            <a:r>
              <a:rPr lang="en-US" altLang="ko-KR" sz="2400" b="1" dirty="0">
                <a:solidFill>
                  <a:srgbClr val="0070C0"/>
                </a:solidFill>
              </a:rPr>
              <a:t>(</a:t>
            </a:r>
            <a:r>
              <a:rPr lang="ko-KR" altLang="en-US" sz="2400" b="1" dirty="0">
                <a:solidFill>
                  <a:srgbClr val="0070C0"/>
                </a:solidFill>
              </a:rPr>
              <a:t>주</a:t>
            </a:r>
            <a:r>
              <a:rPr lang="en-US" altLang="ko-KR" sz="2400" b="1" dirty="0">
                <a:solidFill>
                  <a:srgbClr val="0070C0"/>
                </a:solidFill>
              </a:rPr>
              <a:t>) JOSUN</a:t>
            </a:r>
            <a:r>
              <a:rPr lang="ko-KR" altLang="en-US" sz="2400" b="1" dirty="0">
                <a:solidFill>
                  <a:srgbClr val="0070C0"/>
                </a:solidFill>
              </a:rPr>
              <a:t> </a:t>
            </a:r>
            <a:r>
              <a:rPr lang="en-US" altLang="ko-KR" sz="2400" b="1" dirty="0">
                <a:solidFill>
                  <a:srgbClr val="0070C0"/>
                </a:solidFill>
              </a:rPr>
              <a:t>COSMETIC </a:t>
            </a:r>
          </a:p>
          <a:p>
            <a:pPr marL="0" indent="0">
              <a:buNone/>
            </a:pPr>
            <a:endParaRPr lang="en-US" altLang="ko-KR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ko-KR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ko-KR" sz="2400" b="1" dirty="0"/>
              <a:t>                                                </a:t>
            </a:r>
            <a:r>
              <a:rPr lang="en-US" altLang="ko-KR" sz="2400" b="1" dirty="0" smtClean="0"/>
              <a:t> </a:t>
            </a:r>
            <a:r>
              <a:rPr lang="ko-KR" altLang="en-US" sz="2400" b="1" dirty="0"/>
              <a:t>대표이사 </a:t>
            </a:r>
            <a:r>
              <a:rPr lang="en-US" altLang="ko-KR" sz="2400" b="1" dirty="0"/>
              <a:t>: </a:t>
            </a:r>
            <a:r>
              <a:rPr lang="ko-KR" altLang="en-US" sz="2400" b="1" dirty="0"/>
              <a:t>백 미 경</a:t>
            </a:r>
            <a:r>
              <a:rPr lang="en-US" altLang="ko-KR" sz="2400" b="1" dirty="0" smtClean="0"/>
              <a:t>,        </a:t>
            </a:r>
            <a:r>
              <a:rPr lang="ko-KR" altLang="en-US" sz="2400" b="1" dirty="0" smtClean="0"/>
              <a:t>대표이사</a:t>
            </a:r>
            <a:r>
              <a:rPr lang="en-US" altLang="ko-KR" sz="2400" b="1" dirty="0"/>
              <a:t>/ </a:t>
            </a:r>
            <a:r>
              <a:rPr lang="ko-KR" altLang="en-US" sz="2400" b="1" dirty="0"/>
              <a:t>회장 </a:t>
            </a:r>
            <a:r>
              <a:rPr lang="en-US" altLang="ko-KR" sz="2400" b="1" dirty="0"/>
              <a:t>: </a:t>
            </a:r>
            <a:r>
              <a:rPr lang="ko-KR" altLang="en-US" sz="2400" b="1" dirty="0"/>
              <a:t>이 용 호</a:t>
            </a:r>
            <a:endParaRPr lang="en-US" altLang="ko-KR" sz="2400" b="1" dirty="0"/>
          </a:p>
          <a:p>
            <a:pPr marL="0" indent="0">
              <a:buNone/>
            </a:pPr>
            <a:r>
              <a:rPr lang="en-US" altLang="ko-KR" dirty="0"/>
              <a:t>   </a:t>
            </a:r>
            <a:r>
              <a:rPr lang="ko-KR" altLang="en-US" sz="2400" dirty="0"/>
              <a:t>안정된 제조공급과 성장하는 </a:t>
            </a:r>
            <a:r>
              <a:rPr lang="ko-KR" altLang="en-US" sz="2400" dirty="0" err="1"/>
              <a:t>판매사</a:t>
            </a:r>
            <a:r>
              <a:rPr lang="ko-KR" altLang="en-US" sz="2400" dirty="0"/>
              <a:t> </a:t>
            </a:r>
            <a:r>
              <a:rPr lang="en-US" altLang="ko-KR" sz="2400" dirty="0" smtClean="0"/>
              <a:t>, </a:t>
            </a:r>
            <a:r>
              <a:rPr lang="ko-KR" altLang="en-US" sz="2400" dirty="0" smtClean="0">
                <a:solidFill>
                  <a:srgbClr val="FF0000"/>
                </a:solidFill>
              </a:rPr>
              <a:t>종합쇼핑몰 </a:t>
            </a:r>
            <a:r>
              <a:rPr lang="en-US" altLang="ko-KR" sz="2400" dirty="0" smtClean="0">
                <a:solidFill>
                  <a:srgbClr val="FF0000"/>
                </a:solidFill>
              </a:rPr>
              <a:t>–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플렛폼기반</a:t>
            </a:r>
            <a:r>
              <a:rPr lang="en-US" altLang="ko-KR" sz="2400" dirty="0" smtClean="0">
                <a:solidFill>
                  <a:srgbClr val="FF0000"/>
                </a:solidFill>
              </a:rPr>
              <a:t>, </a:t>
            </a:r>
            <a:r>
              <a:rPr lang="ko-KR" altLang="en-US" sz="2400" dirty="0" smtClean="0">
                <a:solidFill>
                  <a:srgbClr val="FF0000"/>
                </a:solidFill>
              </a:rPr>
              <a:t>제품생산 </a:t>
            </a:r>
            <a:r>
              <a:rPr lang="en-US" altLang="ko-KR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ko-KR" alt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수출</a:t>
            </a:r>
            <a:endParaRPr lang="en-US" altLang="ko-KR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ko-KR" sz="2400" b="1" dirty="0"/>
              <a:t>3. </a:t>
            </a:r>
            <a:r>
              <a:rPr lang="ko-KR" altLang="en-US" sz="2400" b="1" dirty="0" err="1"/>
              <a:t>지방센타</a:t>
            </a:r>
            <a:r>
              <a:rPr lang="ko-KR" altLang="en-US" sz="2400" b="1" dirty="0"/>
              <a:t> </a:t>
            </a:r>
            <a:r>
              <a:rPr lang="en-US" altLang="ko-KR" sz="2400" dirty="0"/>
              <a:t>: </a:t>
            </a:r>
            <a:r>
              <a:rPr lang="ko-KR" altLang="en-US" sz="2400" dirty="0"/>
              <a:t>부산</a:t>
            </a:r>
            <a:r>
              <a:rPr lang="en-US" altLang="ko-KR" sz="2400" dirty="0"/>
              <a:t>, </a:t>
            </a:r>
            <a:r>
              <a:rPr lang="ko-KR" altLang="en-US" sz="2400" dirty="0"/>
              <a:t>대구</a:t>
            </a:r>
            <a:r>
              <a:rPr lang="en-US" altLang="ko-KR" sz="2400" dirty="0"/>
              <a:t>, </a:t>
            </a:r>
            <a:r>
              <a:rPr lang="ko-KR" altLang="en-US" sz="2400" dirty="0"/>
              <a:t>대전</a:t>
            </a:r>
            <a:r>
              <a:rPr lang="en-US" altLang="ko-KR" sz="2400" dirty="0"/>
              <a:t>, </a:t>
            </a:r>
            <a:r>
              <a:rPr lang="ko-KR" altLang="en-US" sz="2400" dirty="0"/>
              <a:t>속초</a:t>
            </a:r>
            <a:r>
              <a:rPr lang="en-US" altLang="ko-KR" sz="2400" dirty="0"/>
              <a:t>, </a:t>
            </a:r>
            <a:r>
              <a:rPr lang="ko-KR" altLang="en-US" sz="2400" dirty="0" smtClean="0"/>
              <a:t>하남 </a:t>
            </a:r>
            <a:endParaRPr lang="en-US" altLang="ko-KR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ko-KR" sz="2400" b="1" dirty="0"/>
              <a:t>4. </a:t>
            </a:r>
            <a:r>
              <a:rPr lang="ko-KR" altLang="en-US" sz="2400" b="1" dirty="0"/>
              <a:t>제품구성 </a:t>
            </a:r>
            <a:r>
              <a:rPr lang="en-US" altLang="ko-KR" sz="2400" b="1" dirty="0" smtClean="0"/>
              <a:t>“</a:t>
            </a:r>
            <a:endParaRPr lang="en-US" altLang="ko-KR" sz="2400" b="1" dirty="0"/>
          </a:p>
          <a:p>
            <a:pPr marL="0" indent="0">
              <a:buNone/>
            </a:pPr>
            <a:r>
              <a:rPr lang="en-US" altLang="ko-KR" sz="2400" dirty="0"/>
              <a:t>     * </a:t>
            </a:r>
            <a:r>
              <a:rPr lang="ko-KR" altLang="en-US" sz="2400" b="1" dirty="0" err="1">
                <a:solidFill>
                  <a:srgbClr val="FF0000"/>
                </a:solidFill>
              </a:rPr>
              <a:t>뷰티</a:t>
            </a:r>
            <a:r>
              <a:rPr lang="ko-KR" altLang="en-US" sz="2400" dirty="0"/>
              <a:t> </a:t>
            </a:r>
            <a:r>
              <a:rPr lang="en-US" altLang="ko-KR" sz="2400" dirty="0"/>
              <a:t>: </a:t>
            </a:r>
            <a:r>
              <a:rPr lang="ko-KR" altLang="en-US" sz="2400" b="1" dirty="0">
                <a:solidFill>
                  <a:srgbClr val="FF0000"/>
                </a:solidFill>
              </a:rPr>
              <a:t>무막줄기세포</a:t>
            </a:r>
            <a:r>
              <a:rPr lang="en-US" altLang="ko-KR" sz="2400" b="1" dirty="0">
                <a:solidFill>
                  <a:srgbClr val="FF0000"/>
                </a:solidFill>
              </a:rPr>
              <a:t>5</a:t>
            </a:r>
            <a:r>
              <a:rPr lang="ko-KR" altLang="en-US" sz="2400" b="1" dirty="0" err="1">
                <a:solidFill>
                  <a:srgbClr val="FF0000"/>
                </a:solidFill>
              </a:rPr>
              <a:t>종화장품</a:t>
            </a:r>
            <a:r>
              <a:rPr lang="en-US" altLang="ko-KR" sz="2400" dirty="0"/>
              <a:t>, 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“</a:t>
            </a:r>
            <a:r>
              <a:rPr lang="ko-KR" altLang="en-US" sz="2400" b="1" dirty="0" err="1" smtClean="0">
                <a:solidFill>
                  <a:srgbClr val="FFC000"/>
                </a:solidFill>
              </a:rPr>
              <a:t>골드미네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”1</a:t>
            </a:r>
            <a:r>
              <a:rPr lang="ko-KR" altLang="en-US" sz="2400" b="1" dirty="0" err="1" smtClean="0">
                <a:solidFill>
                  <a:srgbClr val="FFC000"/>
                </a:solidFill>
              </a:rPr>
              <a:t>분염색약</a:t>
            </a:r>
            <a:r>
              <a:rPr lang="en-US" altLang="ko-KR" sz="2400" dirty="0"/>
              <a:t>,</a:t>
            </a:r>
            <a:r>
              <a:rPr lang="ko-KR" altLang="en-US" sz="2400" dirty="0" err="1"/>
              <a:t>네이처비누</a:t>
            </a:r>
            <a:r>
              <a:rPr lang="en-US" altLang="ko-KR" sz="2400" dirty="0"/>
              <a:t>,</a:t>
            </a:r>
            <a:r>
              <a:rPr lang="ko-KR" altLang="en-US" sz="2400" dirty="0" err="1"/>
              <a:t>삼푸</a:t>
            </a:r>
            <a:r>
              <a:rPr lang="en-US" altLang="ko-KR" sz="2400" dirty="0"/>
              <a:t>,</a:t>
            </a:r>
            <a:r>
              <a:rPr lang="ko-KR" altLang="en-US" sz="2400" dirty="0" err="1"/>
              <a:t>두피케어</a:t>
            </a:r>
            <a:r>
              <a:rPr lang="ko-KR" altLang="en-US" sz="2400" dirty="0"/>
              <a:t> 등</a:t>
            </a:r>
            <a:endParaRPr lang="en-US" altLang="ko-KR" sz="2400" dirty="0"/>
          </a:p>
          <a:p>
            <a:pPr marL="0" indent="0">
              <a:buNone/>
            </a:pPr>
            <a:r>
              <a:rPr lang="en-US" altLang="ko-KR" sz="2400" b="1" dirty="0">
                <a:solidFill>
                  <a:srgbClr val="0070C0"/>
                </a:solidFill>
              </a:rPr>
              <a:t>     </a:t>
            </a:r>
            <a:r>
              <a:rPr lang="en-US" altLang="ko-KR" sz="2400" b="1" dirty="0"/>
              <a:t>* </a:t>
            </a:r>
            <a:r>
              <a:rPr lang="ko-KR" altLang="en-US" sz="2400" b="1" dirty="0"/>
              <a:t>건강 </a:t>
            </a:r>
            <a:r>
              <a:rPr lang="en-US" altLang="ko-KR" sz="2400" b="1" dirty="0"/>
              <a:t>: </a:t>
            </a:r>
            <a:r>
              <a:rPr lang="ko-KR" altLang="en-US" sz="2400" b="1" dirty="0" smtClean="0"/>
              <a:t>흑삼</a:t>
            </a:r>
            <a:r>
              <a:rPr lang="en-US" altLang="ko-KR" sz="2400" b="1" dirty="0" smtClean="0"/>
              <a:t> </a:t>
            </a:r>
            <a:r>
              <a:rPr lang="ko-KR" altLang="en-US" sz="2400" b="1" dirty="0"/>
              <a:t>장</a:t>
            </a:r>
            <a:r>
              <a:rPr lang="en-US" altLang="ko-KR" sz="2400" b="1" dirty="0"/>
              <a:t>&amp;</a:t>
            </a:r>
            <a:r>
              <a:rPr lang="ko-KR" altLang="en-US" sz="2400" b="1" dirty="0" err="1" smtClean="0"/>
              <a:t>장프로바이오틱스</a:t>
            </a:r>
            <a:r>
              <a:rPr lang="en-US" altLang="ko-KR" sz="2400" b="1" dirty="0" smtClean="0"/>
              <a:t>, roh-30</a:t>
            </a:r>
            <a:r>
              <a:rPr lang="ko-KR" altLang="en-US" sz="2400" b="1" dirty="0" smtClean="0"/>
              <a:t>효소</a:t>
            </a:r>
            <a:r>
              <a:rPr lang="en-US" altLang="ko-KR" sz="2400" b="1" dirty="0" smtClean="0"/>
              <a:t>, </a:t>
            </a:r>
            <a:r>
              <a:rPr lang="ko-KR" altLang="en-US" sz="2400" b="1" dirty="0" err="1" smtClean="0"/>
              <a:t>프로바이오틱스</a:t>
            </a:r>
            <a:r>
              <a:rPr lang="ko-KR" altLang="en-US" sz="2400" b="1" dirty="0"/>
              <a:t> </a:t>
            </a:r>
            <a:r>
              <a:rPr lang="en-US" altLang="ko-KR" sz="2400" b="1" dirty="0" smtClean="0"/>
              <a:t>EM ,</a:t>
            </a:r>
            <a:r>
              <a:rPr lang="ko-KR" altLang="en-US" sz="2400" b="1" dirty="0" smtClean="0"/>
              <a:t> </a:t>
            </a:r>
            <a:r>
              <a:rPr lang="ko-KR" altLang="en-US" sz="2400" b="1" dirty="0"/>
              <a:t>등</a:t>
            </a:r>
            <a:endParaRPr lang="en-US" altLang="ko-KR" sz="2400" b="1" dirty="0"/>
          </a:p>
          <a:p>
            <a:pPr marL="0" indent="0">
              <a:buNone/>
            </a:pPr>
            <a:r>
              <a:rPr lang="en-US" altLang="ko-KR" sz="2400" b="1" dirty="0"/>
              <a:t>     * </a:t>
            </a:r>
            <a:r>
              <a:rPr lang="ko-KR" altLang="en-US" sz="2400" b="1" dirty="0"/>
              <a:t>식품 </a:t>
            </a:r>
            <a:r>
              <a:rPr lang="en-US" altLang="ko-KR" sz="2400" b="1" dirty="0"/>
              <a:t>: </a:t>
            </a:r>
            <a:r>
              <a:rPr lang="ko-KR" altLang="en-US" sz="2400" b="1" dirty="0" err="1"/>
              <a:t>해강금</a:t>
            </a:r>
            <a:r>
              <a:rPr lang="en-US" altLang="ko-KR" sz="2400" b="1" dirty="0"/>
              <a:t>(</a:t>
            </a:r>
            <a:r>
              <a:rPr lang="ko-KR" altLang="en-US" sz="2400" b="1" dirty="0"/>
              <a:t>유산균발효소금</a:t>
            </a:r>
            <a:r>
              <a:rPr lang="en-US" altLang="ko-KR" sz="2400" b="1" dirty="0"/>
              <a:t>), </a:t>
            </a:r>
            <a:r>
              <a:rPr lang="ko-KR" altLang="en-US" sz="2400" b="1" dirty="0" err="1"/>
              <a:t>약콩된장</a:t>
            </a:r>
            <a:r>
              <a:rPr lang="en-US" altLang="ko-KR" sz="2400" b="1" dirty="0"/>
              <a:t>,</a:t>
            </a:r>
            <a:r>
              <a:rPr lang="ko-KR" altLang="en-US" sz="2400" b="1" dirty="0"/>
              <a:t>간장</a:t>
            </a:r>
            <a:r>
              <a:rPr lang="en-US" altLang="ko-KR" sz="2400" b="1" dirty="0"/>
              <a:t>, </a:t>
            </a:r>
          </a:p>
          <a:p>
            <a:pPr marL="0" indent="0">
              <a:buNone/>
            </a:pPr>
            <a:r>
              <a:rPr lang="en-US" altLang="ko-KR" sz="2400" b="1" dirty="0"/>
              <a:t>     * </a:t>
            </a:r>
            <a:r>
              <a:rPr lang="ko-KR" altLang="en-US" sz="2400" b="1" dirty="0" err="1"/>
              <a:t>힐링</a:t>
            </a:r>
            <a:r>
              <a:rPr lang="ko-KR" altLang="en-US" sz="2400" b="1" dirty="0"/>
              <a:t> </a:t>
            </a:r>
            <a:r>
              <a:rPr lang="en-US" altLang="ko-KR" sz="2400" b="1" dirty="0"/>
              <a:t>: </a:t>
            </a:r>
            <a:r>
              <a:rPr lang="ko-KR" altLang="en-US" sz="2400" b="1" dirty="0" err="1"/>
              <a:t>디톡스프로그램</a:t>
            </a:r>
            <a:r>
              <a:rPr lang="ko-KR" altLang="en-US" sz="2400" b="1" dirty="0"/>
              <a:t> 제품</a:t>
            </a:r>
            <a:r>
              <a:rPr lang="en-US" altLang="ko-KR" sz="2400" b="1" dirty="0"/>
              <a:t>, 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745" y="939800"/>
            <a:ext cx="1961869" cy="266769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10" y="838201"/>
            <a:ext cx="2106460" cy="2769295"/>
          </a:xfrm>
          <a:prstGeom prst="rect">
            <a:avLst/>
          </a:prstGeom>
        </p:spPr>
      </p:pic>
      <p:pic>
        <p:nvPicPr>
          <p:cNvPr id="8" name="Picture 2" descr="D:\씨엠바이오랜드\이미지\골드미네-로고-대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-22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410" y="28826"/>
            <a:ext cx="1734979" cy="91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23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r>
              <a:rPr lang="en-US" altLang="ko-KR" sz="4400" b="1" dirty="0" smtClean="0">
                <a:solidFill>
                  <a:srgbClr val="FFC000"/>
                </a:solidFill>
              </a:rPr>
              <a:t>3</a:t>
            </a:r>
            <a:r>
              <a:rPr lang="ko-KR" altLang="en-US" sz="4400" b="1" dirty="0" smtClean="0">
                <a:solidFill>
                  <a:srgbClr val="FFC000"/>
                </a:solidFill>
              </a:rPr>
              <a:t>월의 슬로건</a:t>
            </a:r>
            <a:endParaRPr lang="ko-KR" altLang="en-US" sz="4400" b="1" dirty="0">
              <a:solidFill>
                <a:srgbClr val="FFC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6000" b="1" dirty="0" smtClean="0">
                <a:solidFill>
                  <a:srgbClr val="FFC000"/>
                </a:solidFill>
              </a:rPr>
              <a:t>바람이 불지 않으면 </a:t>
            </a:r>
            <a:endParaRPr lang="en-US" altLang="ko-KR" sz="6000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altLang="ko-KR" sz="6000" b="1" dirty="0">
                <a:solidFill>
                  <a:srgbClr val="FFC000"/>
                </a:solidFill>
              </a:rPr>
              <a:t> </a:t>
            </a:r>
            <a:r>
              <a:rPr lang="en-US" altLang="ko-KR" sz="6000" b="1" dirty="0" smtClean="0">
                <a:solidFill>
                  <a:srgbClr val="FFC000"/>
                </a:solidFill>
              </a:rPr>
              <a:t>             </a:t>
            </a:r>
            <a:r>
              <a:rPr lang="ko-KR" altLang="en-US" sz="6000" b="1" dirty="0" smtClean="0">
                <a:solidFill>
                  <a:srgbClr val="FFC000"/>
                </a:solidFill>
              </a:rPr>
              <a:t>노를 저어 </a:t>
            </a:r>
            <a:r>
              <a:rPr lang="ko-KR" altLang="en-US" sz="6000" b="1" dirty="0" smtClean="0">
                <a:solidFill>
                  <a:srgbClr val="FFC000"/>
                </a:solidFill>
              </a:rPr>
              <a:t>나아 간다</a:t>
            </a:r>
            <a:r>
              <a:rPr lang="en-US" altLang="ko-KR" sz="6000" b="1" dirty="0" smtClean="0">
                <a:solidFill>
                  <a:srgbClr val="FFC000"/>
                </a:solidFill>
              </a:rPr>
              <a:t>. ~~^^</a:t>
            </a:r>
            <a:endParaRPr lang="ko-KR" altLang="en-US" sz="6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84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13151" y="609600"/>
            <a:ext cx="11473841" cy="818367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altLang="ko-KR" dirty="0" smtClean="0"/>
              <a:t> </a:t>
            </a:r>
            <a:r>
              <a:rPr lang="en-US" altLang="ko-KR" sz="4400" b="1" dirty="0" smtClean="0">
                <a:solidFill>
                  <a:schemeClr val="bg2">
                    <a:lumMod val="75000"/>
                  </a:schemeClr>
                </a:solidFill>
              </a:rPr>
              <a:t>2023</a:t>
            </a:r>
            <a:r>
              <a:rPr lang="en-US" altLang="ko-KR" dirty="0" smtClean="0"/>
              <a:t> </a:t>
            </a:r>
            <a:r>
              <a:rPr lang="ko-KR" altLang="en-US" b="1" dirty="0" smtClean="0">
                <a:solidFill>
                  <a:srgbClr val="FF0000"/>
                </a:solidFill>
              </a:rPr>
              <a:t>사업방향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13151" y="1540701"/>
            <a:ext cx="11473841" cy="51231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ko-KR" sz="3600" b="1" dirty="0" smtClean="0"/>
              <a:t> </a:t>
            </a:r>
            <a:r>
              <a:rPr lang="en-US" altLang="ko-KR" sz="2400" b="1" dirty="0" smtClean="0"/>
              <a:t>1. </a:t>
            </a:r>
            <a:r>
              <a:rPr lang="ko-KR" altLang="en-US" sz="2400" b="1" dirty="0" smtClean="0"/>
              <a:t>회원이 주인이 되는 참여 쇼핑몰 운영 </a:t>
            </a:r>
            <a:r>
              <a:rPr lang="en-US" altLang="ko-KR" sz="2400" b="1" dirty="0" smtClean="0"/>
              <a:t>– </a:t>
            </a:r>
            <a:r>
              <a:rPr lang="ko-KR" altLang="en-US" sz="2400" b="1" dirty="0" smtClean="0"/>
              <a:t>기업화</a:t>
            </a:r>
            <a:endParaRPr lang="en-US" altLang="ko-KR" sz="2400" b="1" dirty="0" smtClean="0"/>
          </a:p>
          <a:p>
            <a:pPr marL="0" indent="0">
              <a:buNone/>
            </a:pPr>
            <a:r>
              <a:rPr lang="en-US" altLang="ko-KR" sz="3600" b="1" dirty="0"/>
              <a:t> </a:t>
            </a:r>
            <a:r>
              <a:rPr lang="en-US" altLang="ko-KR" sz="3600" b="1" dirty="0" smtClean="0"/>
              <a:t>     </a:t>
            </a:r>
            <a:r>
              <a:rPr lang="en-US" altLang="ko-KR" sz="2400" b="1" dirty="0" smtClean="0"/>
              <a:t>(</a:t>
            </a:r>
            <a:r>
              <a:rPr lang="en-US" altLang="ko-KR" sz="2400" b="1" dirty="0" smtClean="0">
                <a:hlinkClick r:id="rId2"/>
              </a:rPr>
              <a:t>www.josuncosmetic.com</a:t>
            </a:r>
            <a:r>
              <a:rPr lang="en-US" altLang="ko-KR" sz="2400" b="1" dirty="0" smtClean="0"/>
              <a:t>  </a:t>
            </a:r>
            <a:r>
              <a:rPr lang="en-US" altLang="ko-KR" sz="2400" b="1" dirty="0" smtClean="0">
                <a:sym typeface="Wingdings" panose="05000000000000000000" pitchFamily="2" charset="2"/>
              </a:rPr>
              <a:t> </a:t>
            </a:r>
            <a:r>
              <a:rPr lang="ko-KR" altLang="en-US" sz="2400" b="1" dirty="0" smtClean="0">
                <a:sym typeface="Wingdings" panose="05000000000000000000" pitchFamily="2" charset="2"/>
              </a:rPr>
              <a:t>홈페이지와 링크</a:t>
            </a:r>
            <a:r>
              <a:rPr lang="en-US" altLang="ko-KR" sz="2400" b="1" dirty="0" smtClean="0">
                <a:sym typeface="Wingdings" panose="05000000000000000000" pitchFamily="2" charset="2"/>
              </a:rPr>
              <a:t>, </a:t>
            </a:r>
            <a:r>
              <a:rPr lang="ko-KR" altLang="en-US" sz="2400" b="1" dirty="0" smtClean="0">
                <a:sym typeface="Wingdings" panose="05000000000000000000" pitchFamily="2" charset="2"/>
              </a:rPr>
              <a:t>쇼핑</a:t>
            </a:r>
            <a:r>
              <a:rPr lang="en-US" altLang="ko-KR" sz="2400" b="1" dirty="0" smtClean="0">
                <a:sym typeface="Wingdings" panose="05000000000000000000" pitchFamily="2" charset="2"/>
              </a:rPr>
              <a:t>point </a:t>
            </a:r>
            <a:r>
              <a:rPr lang="ko-KR" altLang="en-US" sz="2400" b="1" dirty="0" smtClean="0">
                <a:sym typeface="Wingdings" panose="05000000000000000000" pitchFamily="2" charset="2"/>
              </a:rPr>
              <a:t> </a:t>
            </a:r>
            <a:r>
              <a:rPr lang="en-US" altLang="ko-KR" sz="2400" b="1" dirty="0" smtClean="0">
                <a:sym typeface="Wingdings" panose="05000000000000000000" pitchFamily="2" charset="2"/>
              </a:rPr>
              <a:t>)</a:t>
            </a:r>
            <a:endParaRPr lang="en-US" altLang="ko-KR" sz="3600" b="1" dirty="0" smtClean="0"/>
          </a:p>
          <a:p>
            <a:pPr marL="0" indent="0">
              <a:buNone/>
            </a:pPr>
            <a:r>
              <a:rPr lang="en-US" altLang="ko-KR" sz="3600" b="1" dirty="0" smtClean="0"/>
              <a:t> </a:t>
            </a:r>
            <a:r>
              <a:rPr lang="en-US" altLang="ko-KR" sz="2400" b="1" dirty="0" smtClean="0"/>
              <a:t>2. </a:t>
            </a:r>
            <a:r>
              <a:rPr lang="ko-KR" altLang="en-US" sz="2400" b="1" dirty="0" smtClean="0"/>
              <a:t>주력 </a:t>
            </a:r>
            <a:r>
              <a:rPr lang="en-US" altLang="ko-KR" sz="2400" b="1" dirty="0" smtClean="0"/>
              <a:t>ITEM : </a:t>
            </a:r>
          </a:p>
          <a:p>
            <a:pPr marL="0" indent="0">
              <a:buNone/>
            </a:pPr>
            <a:r>
              <a:rPr lang="en-US" altLang="ko-KR" sz="2400" b="1" dirty="0"/>
              <a:t> </a:t>
            </a:r>
            <a:r>
              <a:rPr lang="en-US" altLang="ko-KR" sz="2400" b="1" dirty="0" smtClean="0"/>
              <a:t>      * </a:t>
            </a:r>
            <a:r>
              <a:rPr lang="ko-KR" altLang="en-US" sz="2400" b="1" dirty="0" smtClean="0"/>
              <a:t>무막줄기세포 </a:t>
            </a:r>
            <a:r>
              <a:rPr lang="ko-KR" altLang="en-US" sz="2400" b="1" dirty="0" err="1" smtClean="0"/>
              <a:t>재생크림</a:t>
            </a:r>
            <a:endParaRPr lang="en-US" altLang="ko-KR" sz="2400" b="1" dirty="0" smtClean="0"/>
          </a:p>
          <a:p>
            <a:pPr marL="0" indent="0">
              <a:buNone/>
            </a:pPr>
            <a:r>
              <a:rPr lang="en-US" altLang="ko-KR" sz="2400" b="1" dirty="0"/>
              <a:t> </a:t>
            </a:r>
            <a:r>
              <a:rPr lang="en-US" altLang="ko-KR" sz="2400" b="1" dirty="0" smtClean="0"/>
              <a:t>      * </a:t>
            </a:r>
            <a:r>
              <a:rPr lang="ko-KR" altLang="en-US" sz="2400" b="1" dirty="0" smtClean="0"/>
              <a:t>흑삼 장</a:t>
            </a:r>
            <a:r>
              <a:rPr lang="en-US" altLang="ko-KR" sz="2400" b="1" dirty="0" smtClean="0"/>
              <a:t>&amp;</a:t>
            </a:r>
            <a:r>
              <a:rPr lang="ko-KR" altLang="en-US" sz="2400" b="1" dirty="0" smtClean="0"/>
              <a:t>장 </a:t>
            </a:r>
            <a:r>
              <a:rPr lang="ko-KR" altLang="en-US" sz="2400" b="1" dirty="0" err="1" smtClean="0"/>
              <a:t>프로바이오틱스</a:t>
            </a:r>
            <a:endParaRPr lang="en-US" altLang="ko-KR" sz="2400" b="1" dirty="0" smtClean="0"/>
          </a:p>
          <a:p>
            <a:pPr marL="0" indent="0">
              <a:buNone/>
            </a:pPr>
            <a:r>
              <a:rPr lang="en-US" altLang="ko-KR" sz="3600" b="1" dirty="0"/>
              <a:t> </a:t>
            </a:r>
            <a:r>
              <a:rPr lang="en-US" altLang="ko-KR" sz="3600" b="1" dirty="0" smtClean="0"/>
              <a:t>          </a:t>
            </a:r>
            <a:r>
              <a:rPr lang="en-US" altLang="ko-KR" sz="2400" b="1" dirty="0" smtClean="0"/>
              <a:t>-17</a:t>
            </a:r>
            <a:r>
              <a:rPr lang="ko-KR" altLang="en-US" sz="2400" b="1" dirty="0" smtClean="0"/>
              <a:t>종 </a:t>
            </a:r>
            <a:r>
              <a:rPr lang="ko-KR" altLang="en-US" sz="2400" b="1" dirty="0" err="1" smtClean="0"/>
              <a:t>혼합유산균</a:t>
            </a:r>
            <a:r>
              <a:rPr lang="en-US" altLang="ko-KR" sz="2400" b="1" dirty="0" smtClean="0"/>
              <a:t>(1,000</a:t>
            </a:r>
            <a:r>
              <a:rPr lang="ko-KR" altLang="en-US" sz="2400" b="1" dirty="0" smtClean="0"/>
              <a:t>억</a:t>
            </a:r>
            <a:r>
              <a:rPr lang="en-US" altLang="ko-KR" sz="2400" b="1" dirty="0" err="1" smtClean="0"/>
              <a:t>cfu</a:t>
            </a:r>
            <a:r>
              <a:rPr lang="en-US" altLang="ko-KR" sz="2400" b="1" dirty="0" smtClean="0"/>
              <a:t>/g</a:t>
            </a:r>
            <a:r>
              <a:rPr lang="ko-KR" altLang="en-US" sz="2400" b="1" dirty="0" smtClean="0"/>
              <a:t>이상</a:t>
            </a:r>
            <a:r>
              <a:rPr lang="en-US" altLang="ko-KR" sz="2400" b="1" dirty="0" smtClean="0"/>
              <a:t>),</a:t>
            </a:r>
            <a:r>
              <a:rPr lang="ko-KR" altLang="en-US" sz="2400" b="1" dirty="0" err="1" smtClean="0"/>
              <a:t>락토바실러스애시드필러스</a:t>
            </a:r>
            <a:r>
              <a:rPr lang="ko-KR" altLang="en-US" sz="2400" b="1" dirty="0" smtClean="0"/>
              <a:t>   </a:t>
            </a:r>
            <a:endParaRPr lang="en-US" altLang="ko-KR" sz="2400" b="1" dirty="0"/>
          </a:p>
          <a:p>
            <a:pPr marL="0" indent="0">
              <a:buNone/>
            </a:pPr>
            <a:r>
              <a:rPr lang="en-US" altLang="ko-KR" sz="2400" b="1" dirty="0" smtClean="0"/>
              <a:t>                                                                       (2,500</a:t>
            </a:r>
            <a:r>
              <a:rPr lang="ko-KR" altLang="en-US" sz="2400" b="1" dirty="0" smtClean="0"/>
              <a:t>억</a:t>
            </a:r>
            <a:r>
              <a:rPr lang="en-US" altLang="ko-KR" sz="2400" b="1" dirty="0" err="1" smtClean="0"/>
              <a:t>cfu</a:t>
            </a:r>
            <a:r>
              <a:rPr lang="en-US" altLang="ko-KR" sz="2400" b="1" dirty="0" smtClean="0"/>
              <a:t>/g</a:t>
            </a:r>
            <a:r>
              <a:rPr lang="ko-KR" altLang="en-US" sz="2400" b="1" dirty="0" smtClean="0"/>
              <a:t>이상</a:t>
            </a:r>
            <a:r>
              <a:rPr lang="en-US" altLang="ko-KR" sz="2400" b="1" dirty="0" smtClean="0"/>
              <a:t>)</a:t>
            </a:r>
          </a:p>
          <a:p>
            <a:pPr marL="0" indent="0">
              <a:buNone/>
            </a:pPr>
            <a:r>
              <a:rPr lang="en-US" altLang="ko-KR" sz="2400" b="1" dirty="0"/>
              <a:t> </a:t>
            </a:r>
            <a:r>
              <a:rPr lang="en-US" altLang="ko-KR" sz="2400" b="1" dirty="0" smtClean="0"/>
              <a:t> </a:t>
            </a:r>
            <a:r>
              <a:rPr lang="en-US" altLang="ko-KR" sz="3600" b="1" dirty="0"/>
              <a:t> </a:t>
            </a:r>
            <a:r>
              <a:rPr lang="en-US" altLang="ko-KR" sz="3600" b="1" dirty="0" smtClean="0"/>
              <a:t>     </a:t>
            </a:r>
            <a:r>
              <a:rPr lang="en-US" altLang="ko-KR" b="1" dirty="0" smtClean="0"/>
              <a:t>* </a:t>
            </a:r>
            <a:r>
              <a:rPr lang="ko-KR" altLang="en-US" b="1" dirty="0" smtClean="0"/>
              <a:t>건강식품 </a:t>
            </a:r>
            <a:r>
              <a:rPr lang="en-US" altLang="ko-KR" b="1" dirty="0" smtClean="0"/>
              <a:t>,</a:t>
            </a:r>
            <a:r>
              <a:rPr lang="ko-KR" altLang="en-US" b="1" dirty="0" err="1" smtClean="0"/>
              <a:t>무공해식품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&amp; </a:t>
            </a:r>
            <a:r>
              <a:rPr lang="ko-KR" altLang="en-US" b="1" dirty="0" smtClean="0"/>
              <a:t>생활용품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추천제품</a:t>
            </a:r>
            <a:r>
              <a:rPr lang="ko-KR" altLang="en-US" b="1" dirty="0" smtClean="0"/>
              <a:t> 등</a:t>
            </a:r>
            <a:endParaRPr lang="en-US" altLang="ko-KR" b="1" dirty="0" smtClean="0"/>
          </a:p>
          <a:p>
            <a:pPr marL="0" indent="0">
              <a:buNone/>
            </a:pPr>
            <a:r>
              <a:rPr lang="en-US" altLang="ko-KR" sz="2400" b="1" dirty="0"/>
              <a:t> </a:t>
            </a:r>
            <a:r>
              <a:rPr lang="en-US" altLang="ko-KR" sz="2400" b="1" dirty="0" smtClean="0"/>
              <a:t>      * </a:t>
            </a:r>
            <a:r>
              <a:rPr lang="ko-KR" altLang="en-US" sz="2400" b="1" dirty="0" err="1" smtClean="0">
                <a:solidFill>
                  <a:srgbClr val="FFC000"/>
                </a:solidFill>
              </a:rPr>
              <a:t>골드미네</a:t>
            </a:r>
            <a:r>
              <a:rPr lang="ko-KR" altLang="en-US" sz="2400" b="1" dirty="0" smtClean="0">
                <a:solidFill>
                  <a:srgbClr val="FFC000"/>
                </a:solidFill>
              </a:rPr>
              <a:t> 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1</a:t>
            </a:r>
            <a:r>
              <a:rPr lang="ko-KR" altLang="en-US" sz="2400" b="1" dirty="0" smtClean="0">
                <a:solidFill>
                  <a:srgbClr val="FFC000"/>
                </a:solidFill>
              </a:rPr>
              <a:t>분 </a:t>
            </a:r>
            <a:r>
              <a:rPr lang="ko-KR" altLang="en-US" sz="2400" b="1" dirty="0" err="1" smtClean="0">
                <a:solidFill>
                  <a:srgbClr val="FFC000"/>
                </a:solidFill>
              </a:rPr>
              <a:t>염색약</a:t>
            </a:r>
            <a:r>
              <a:rPr lang="ko-KR" altLang="en-US" sz="2400" b="1" dirty="0" smtClean="0">
                <a:solidFill>
                  <a:srgbClr val="FFC000"/>
                </a:solidFill>
              </a:rPr>
              <a:t> 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(</a:t>
            </a:r>
            <a:r>
              <a:rPr lang="ko-KR" altLang="en-US" sz="2400" b="1" dirty="0" smtClean="0">
                <a:solidFill>
                  <a:srgbClr val="FFC000"/>
                </a:solidFill>
              </a:rPr>
              <a:t>생산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, </a:t>
            </a:r>
            <a:r>
              <a:rPr lang="ko-KR" altLang="en-US" sz="2400" b="1" dirty="0" smtClean="0">
                <a:solidFill>
                  <a:srgbClr val="FFC000"/>
                </a:solidFill>
              </a:rPr>
              <a:t>수출 및 국내확대보급 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)</a:t>
            </a:r>
          </a:p>
          <a:p>
            <a:pPr marL="0" indent="0">
              <a:buNone/>
            </a:pPr>
            <a:r>
              <a:rPr lang="en-US" altLang="ko-KR" sz="2400" b="1" dirty="0"/>
              <a:t> 3</a:t>
            </a:r>
            <a:r>
              <a:rPr lang="en-US" altLang="ko-KR" sz="2400" b="1" dirty="0" smtClean="0"/>
              <a:t>. </a:t>
            </a:r>
            <a:r>
              <a:rPr lang="ko-KR" altLang="en-US" sz="2400" b="1" dirty="0" err="1" smtClean="0"/>
              <a:t>디톡스프로그램</a:t>
            </a:r>
            <a:r>
              <a:rPr lang="ko-KR" altLang="en-US" sz="2400" b="1" dirty="0" smtClean="0"/>
              <a:t> 및 </a:t>
            </a:r>
            <a:r>
              <a:rPr lang="ko-KR" altLang="en-US" sz="2400" b="1" dirty="0" err="1" smtClean="0"/>
              <a:t>체험실</a:t>
            </a:r>
            <a:r>
              <a:rPr lang="ko-KR" altLang="en-US" sz="2400" b="1" dirty="0" smtClean="0"/>
              <a:t> 운영</a:t>
            </a:r>
            <a:endParaRPr lang="en-US" altLang="ko-KR" sz="2400" b="1" dirty="0" smtClean="0"/>
          </a:p>
          <a:p>
            <a:pPr marL="0" indent="0">
              <a:buNone/>
            </a:pPr>
            <a:r>
              <a:rPr lang="en-US" altLang="ko-KR" sz="2400" b="1" dirty="0"/>
              <a:t> </a:t>
            </a:r>
            <a:r>
              <a:rPr lang="en-US" altLang="ko-KR" sz="2400" b="1" dirty="0" smtClean="0"/>
              <a:t>4. on / off line </a:t>
            </a:r>
            <a:r>
              <a:rPr lang="ko-KR" altLang="en-US" sz="2400" b="1" dirty="0" smtClean="0"/>
              <a:t>전국 </a:t>
            </a:r>
            <a:r>
              <a:rPr lang="ko-KR" altLang="en-US" sz="2400" b="1" dirty="0" err="1" smtClean="0"/>
              <a:t>영업거점</a:t>
            </a:r>
            <a:r>
              <a:rPr lang="ko-KR" altLang="en-US" sz="2400" b="1" dirty="0" smtClean="0"/>
              <a:t> 확대 추진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(</a:t>
            </a:r>
            <a:r>
              <a:rPr lang="ko-KR" altLang="en-US" sz="2400" b="1" dirty="0" err="1" smtClean="0">
                <a:solidFill>
                  <a:srgbClr val="FFC000"/>
                </a:solidFill>
              </a:rPr>
              <a:t>뷰티카페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, </a:t>
            </a:r>
            <a:r>
              <a:rPr lang="ko-KR" altLang="en-US" sz="2400" b="1" dirty="0" err="1" smtClean="0">
                <a:solidFill>
                  <a:srgbClr val="FFC000"/>
                </a:solidFill>
              </a:rPr>
              <a:t>이미용실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, </a:t>
            </a:r>
            <a:r>
              <a:rPr lang="ko-KR" altLang="en-US" sz="2400" b="1" dirty="0" err="1" smtClean="0">
                <a:solidFill>
                  <a:srgbClr val="FFC000"/>
                </a:solidFill>
              </a:rPr>
              <a:t>염색전문점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,shop in shop)</a:t>
            </a:r>
          </a:p>
          <a:p>
            <a:pPr marL="0" indent="0">
              <a:buNone/>
            </a:pPr>
            <a:endParaRPr lang="en-US" altLang="ko-KR" b="1" dirty="0">
              <a:solidFill>
                <a:schemeClr val="accent5"/>
              </a:solidFill>
            </a:endParaRPr>
          </a:p>
        </p:txBody>
      </p:sp>
      <p:pic>
        <p:nvPicPr>
          <p:cNvPr id="4" name="Picture 2" descr="D:\씨엠바이오랜드\이미지\골드미네-로고-대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brightnessContrast bright="-22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094" y="4305460"/>
            <a:ext cx="2232249" cy="117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68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mbioland.webgd.gethompy.com/wp-content/uploads/kboard_thumbnails/3/201502/2015022702301011580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24" y="851872"/>
            <a:ext cx="5432121" cy="581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cmbioland.webgd.gethompy.com/wp-content/uploads/kboard_thumbnails/3/201503/2015031607175713834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362" y="923879"/>
            <a:ext cx="5105416" cy="5745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4000"/>
                    </a14:imgEffect>
                    <a14:imgEffect>
                      <a14:brightnessContrast bright="-20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6" y="81088"/>
            <a:ext cx="11786992" cy="673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모서리가 둥근 직사각형 12"/>
          <p:cNvSpPr/>
          <p:nvPr/>
        </p:nvSpPr>
        <p:spPr>
          <a:xfrm>
            <a:off x="2143004" y="153095"/>
            <a:ext cx="6761309" cy="529832"/>
          </a:xfrm>
          <a:prstGeom prst="roundRect">
            <a:avLst/>
          </a:prstGeom>
          <a:gradFill flip="none" rotWithShape="1">
            <a:gsLst>
              <a:gs pos="0">
                <a:srgbClr val="002E8A">
                  <a:shade val="30000"/>
                  <a:satMod val="115000"/>
                  <a:alpha val="29000"/>
                </a:srgbClr>
              </a:gs>
              <a:gs pos="86000">
                <a:schemeClr val="tx1">
                  <a:lumMod val="50000"/>
                  <a:lumOff val="50000"/>
                  <a:alpha val="35000"/>
                </a:schemeClr>
              </a:gs>
              <a:gs pos="100000">
                <a:srgbClr val="002E8A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ko-KR" altLang="en-US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                 </a:t>
            </a:r>
            <a:r>
              <a:rPr lang="ko-KR" altLang="en-US" sz="44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상 표 등 </a:t>
            </a:r>
            <a:r>
              <a:rPr lang="ko-KR" altLang="en-US" sz="44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록</a:t>
            </a:r>
            <a:endParaRPr lang="en-US" altLang="ko-KR" sz="44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</a:endParaRPr>
          </a:p>
        </p:txBody>
      </p:sp>
      <p:pic>
        <p:nvPicPr>
          <p:cNvPr id="14" name="Picture 84" descr="라인(2)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1654126" y="754935"/>
            <a:ext cx="8851525" cy="9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씨엠바이오랜드\이미지\골드미네-로고-대-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8000"/>
                    </a14:imgEffect>
                    <a14:imgEffect>
                      <a14:brightnessContrast bright="-22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514" y="2779777"/>
            <a:ext cx="1439338" cy="75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39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amera.wav"/>
          </p:stSnd>
        </p:sndAc>
      </p:transition>
    </mc:Choice>
    <mc:Fallback xmlns="">
      <p:transition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 </a:t>
            </a:r>
            <a:r>
              <a:rPr lang="en-US" altLang="ko-KR" sz="7200" dirty="0" smtClean="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“ </a:t>
            </a:r>
            <a:r>
              <a:rPr lang="ko-KR" altLang="en-US" sz="7200" dirty="0" smtClean="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황금알을 낳는 거위 </a:t>
            </a:r>
            <a:r>
              <a:rPr lang="en-US" altLang="ko-KR" sz="7200" dirty="0" smtClean="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＂</a:t>
            </a:r>
            <a:endParaRPr lang="ko-KR" altLang="en-US" sz="7200" dirty="0">
              <a:solidFill>
                <a:srgbClr val="FFC000"/>
              </a:solidFill>
              <a:latin typeface="HY엽서M" panose="02030600000101010101" pitchFamily="18" charset="-127"/>
              <a:ea typeface="HY엽서M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5801" y="2142067"/>
            <a:ext cx="10561319" cy="3649133"/>
          </a:xfrm>
        </p:spPr>
        <p:txBody>
          <a:bodyPr>
            <a:normAutofit/>
          </a:bodyPr>
          <a:lstStyle/>
          <a:p>
            <a:r>
              <a:rPr lang="ko-KR" altLang="en-US" sz="2800" dirty="0" err="1" smtClean="0"/>
              <a:t>머리염색을</a:t>
            </a:r>
            <a:r>
              <a:rPr lang="ko-KR" altLang="en-US" sz="2800" dirty="0" smtClean="0"/>
              <a:t> 하면 한번만 하지는 않는다</a:t>
            </a:r>
            <a:r>
              <a:rPr lang="en-US" altLang="ko-KR" sz="2800" dirty="0" smtClean="0"/>
              <a:t>. (2</a:t>
            </a:r>
            <a:r>
              <a:rPr lang="ko-KR" altLang="en-US" sz="2800" dirty="0" smtClean="0"/>
              <a:t>개월에 </a:t>
            </a:r>
            <a:r>
              <a:rPr lang="en-US" altLang="ko-KR" sz="2800" dirty="0" smtClean="0"/>
              <a:t>3</a:t>
            </a:r>
            <a:r>
              <a:rPr lang="ko-KR" altLang="en-US" sz="2800" dirty="0" smtClean="0"/>
              <a:t>번</a:t>
            </a:r>
            <a:r>
              <a:rPr lang="en-US" altLang="ko-KR" sz="2800" dirty="0"/>
              <a:t> </a:t>
            </a:r>
            <a:r>
              <a:rPr lang="ko-KR" altLang="en-US" sz="2800" dirty="0" smtClean="0"/>
              <a:t>이상</a:t>
            </a:r>
            <a:r>
              <a:rPr lang="en-US" altLang="ko-KR" sz="2800" dirty="0" smtClean="0"/>
              <a:t>)</a:t>
            </a:r>
          </a:p>
          <a:p>
            <a:r>
              <a:rPr lang="ko-KR" altLang="en-US" sz="2800" dirty="0" err="1" smtClean="0"/>
              <a:t>머리염색을</a:t>
            </a:r>
            <a:r>
              <a:rPr lang="ko-KR" altLang="en-US" sz="2800" dirty="0" smtClean="0"/>
              <a:t> 하면  </a:t>
            </a:r>
            <a:r>
              <a:rPr lang="ko-KR" altLang="en-US" sz="2800" dirty="0" err="1" smtClean="0"/>
              <a:t>주변상품이</a:t>
            </a:r>
            <a:r>
              <a:rPr lang="ko-KR" altLang="en-US" sz="2800" dirty="0" smtClean="0"/>
              <a:t> 판매가 된다</a:t>
            </a:r>
            <a:r>
              <a:rPr lang="en-US" altLang="ko-KR" sz="2800" dirty="0" smtClean="0"/>
              <a:t>.(</a:t>
            </a:r>
            <a:r>
              <a:rPr lang="ko-KR" altLang="en-US" sz="2800" dirty="0" smtClean="0"/>
              <a:t>화장품</a:t>
            </a:r>
            <a:r>
              <a:rPr lang="en-US" altLang="ko-KR" sz="2800" dirty="0" smtClean="0"/>
              <a:t>,</a:t>
            </a:r>
            <a:r>
              <a:rPr lang="ko-KR" altLang="en-US" sz="2800" dirty="0" smtClean="0"/>
              <a:t>샴푸</a:t>
            </a:r>
            <a:r>
              <a:rPr lang="en-US" altLang="ko-KR" sz="2800" dirty="0" smtClean="0"/>
              <a:t>, </a:t>
            </a:r>
            <a:r>
              <a:rPr lang="ko-KR" altLang="en-US" sz="2800" dirty="0" smtClean="0"/>
              <a:t>건식 등</a:t>
            </a:r>
            <a:r>
              <a:rPr lang="en-US" altLang="ko-KR" sz="2800" dirty="0" smtClean="0"/>
              <a:t>)</a:t>
            </a:r>
          </a:p>
          <a:p>
            <a:r>
              <a:rPr lang="ko-KR" altLang="en-US" sz="2800" dirty="0" err="1" smtClean="0"/>
              <a:t>재구매</a:t>
            </a:r>
            <a:r>
              <a:rPr lang="ko-KR" altLang="en-US" sz="2800" dirty="0" smtClean="0"/>
              <a:t>  사이클이 빠르다</a:t>
            </a:r>
            <a:r>
              <a:rPr lang="en-US" altLang="ko-KR" sz="2800" dirty="0" smtClean="0"/>
              <a:t>.</a:t>
            </a:r>
          </a:p>
          <a:p>
            <a:r>
              <a:rPr lang="ko-KR" altLang="en-US" sz="2800" dirty="0" smtClean="0"/>
              <a:t>소액</a:t>
            </a:r>
            <a:r>
              <a:rPr lang="en-US" altLang="ko-KR" sz="2800" dirty="0" smtClean="0"/>
              <a:t>(1,500 ~2,000</a:t>
            </a:r>
            <a:r>
              <a:rPr lang="ko-KR" altLang="en-US" sz="2800" dirty="0" smtClean="0"/>
              <a:t>만</a:t>
            </a:r>
            <a:r>
              <a:rPr lang="en-US" altLang="ko-KR" sz="2800" dirty="0" smtClean="0"/>
              <a:t>)</a:t>
            </a:r>
            <a:r>
              <a:rPr lang="ko-KR" altLang="en-US" sz="2800" dirty="0" smtClean="0"/>
              <a:t>창업이 가능하다</a:t>
            </a:r>
            <a:r>
              <a:rPr lang="en-US" altLang="ko-KR" sz="2800" dirty="0" smtClean="0"/>
              <a:t>.(</a:t>
            </a:r>
            <a:r>
              <a:rPr lang="ko-KR" altLang="en-US" sz="2800" dirty="0" smtClean="0"/>
              <a:t>월 </a:t>
            </a:r>
            <a:r>
              <a:rPr lang="en-US" altLang="ko-KR" sz="2800" dirty="0" smtClean="0"/>
              <a:t>700 ~ 1,000</a:t>
            </a:r>
            <a:r>
              <a:rPr lang="ko-KR" altLang="en-US" sz="2800" dirty="0" err="1" smtClean="0"/>
              <a:t>만소득</a:t>
            </a:r>
            <a:r>
              <a:rPr lang="en-US" altLang="ko-KR" sz="2800" dirty="0" smtClean="0"/>
              <a:t>)</a:t>
            </a:r>
          </a:p>
          <a:p>
            <a:r>
              <a:rPr lang="ko-KR" altLang="en-US" sz="2800" dirty="0" smtClean="0"/>
              <a:t>이</a:t>
            </a:r>
            <a:r>
              <a:rPr lang="en-US" altLang="ko-KR" sz="2800" dirty="0" smtClean="0"/>
              <a:t>,</a:t>
            </a:r>
            <a:r>
              <a:rPr lang="ko-KR" altLang="en-US" sz="2800" dirty="0" smtClean="0"/>
              <a:t>미용 자격이 없어도 된다</a:t>
            </a:r>
            <a:r>
              <a:rPr lang="en-US" altLang="ko-KR" sz="2800" dirty="0" smtClean="0"/>
              <a:t>. (</a:t>
            </a:r>
            <a:r>
              <a:rPr lang="ko-KR" altLang="en-US" sz="2800" dirty="0" smtClean="0"/>
              <a:t>아카데미 수료증</a:t>
            </a:r>
            <a:r>
              <a:rPr lang="en-US" altLang="ko-KR" sz="2800" dirty="0" smtClean="0"/>
              <a:t>)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14103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25435" cy="6858000"/>
          </a:xfrm>
        </p:spPr>
      </p:pic>
      <p:pic>
        <p:nvPicPr>
          <p:cNvPr id="10" name="내용 개체 틀 9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36" y="0"/>
            <a:ext cx="5966564" cy="6976997"/>
          </a:xfrm>
        </p:spPr>
      </p:pic>
    </p:spTree>
    <p:extLst>
      <p:ext uri="{BB962C8B-B14F-4D97-AF65-F5344CB8AC3E}">
        <p14:creationId xmlns:p14="http://schemas.microsoft.com/office/powerpoint/2010/main" val="65526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5363" y="1115144"/>
            <a:ext cx="11774465" cy="5474912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342900" indent="-342900" algn="l" rtl="0" eaLnBrk="1" latinLnBrk="1" hangingPunct="1">
              <a:spcBef>
                <a:spcPct val="20000"/>
              </a:spcBef>
              <a:buFont typeface="Arial"/>
              <a:buChar char="•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Font typeface="Arial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1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◈ 1Minute Hair Color Cream</a:t>
            </a:r>
          </a:p>
          <a:p>
            <a:pPr>
              <a:buFont typeface="Arial" charset="0"/>
              <a:buChar char="•"/>
            </a:pPr>
            <a:endParaRPr lang="en-US" altLang="ko-KR" sz="8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71463" indent="-271463">
              <a:buNone/>
            </a:pPr>
            <a:r>
              <a: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◈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u="sng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천연식품 추출물</a:t>
            </a:r>
            <a:r>
              <a:rPr lang="ko-KR" altLang="en-US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과  </a:t>
            </a:r>
            <a:r>
              <a:rPr lang="en-US" altLang="ko-KR" sz="1600" b="1" u="sng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NO </a:t>
            </a:r>
            <a:r>
              <a:rPr lang="ko-KR" altLang="en-US" sz="1600" b="1" u="sng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암모니아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로 기능성 화장품에서 추구하는 </a:t>
            </a:r>
            <a:r>
              <a: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순수함과 부드러움</a:t>
            </a:r>
            <a:r>
              <a:rPr lang="en-US" altLang="ko-KR" sz="16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</a:t>
            </a:r>
            <a:r>
              <a:rPr lang="ko-KR" altLang="en-US" sz="16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염색제에</a:t>
            </a:r>
            <a:r>
              <a:rPr lang="ko-KR" altLang="en-US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적용된 제품입니다</a:t>
            </a:r>
            <a:r>
              <a:rPr lang="en-US" altLang="ko-KR" sz="16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indent="0"/>
            <a:endParaRPr lang="en-US" altLang="ko-KR" sz="8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sz="18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◈ </a:t>
            </a:r>
            <a:r>
              <a:rPr lang="ko-KR" altLang="en-US" sz="18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염색 속도가 매우 빠릅니다</a:t>
            </a:r>
            <a:r>
              <a:rPr lang="en-US" altLang="ko-KR" sz="18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.- </a:t>
            </a:r>
            <a:r>
              <a:rPr lang="en-US" altLang="ko-KR" sz="18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800" b="1" dirty="0" smtClean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 </a:t>
            </a:r>
            <a:r>
              <a:rPr lang="en-US" altLang="ko-KR" sz="1800" b="1" dirty="0" smtClean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~ 3</a:t>
            </a:r>
            <a:r>
              <a:rPr lang="ko-KR" altLang="en-US" sz="1800" b="1" dirty="0" smtClean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</a:t>
            </a:r>
            <a:endParaRPr lang="en-US" altLang="ko-KR" sz="1800" b="1" dirty="0">
              <a:solidFill>
                <a:srgbClr val="FFC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/>
            <a:endParaRPr lang="en-US" altLang="ko-KR" sz="8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sz="18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◈ </a:t>
            </a:r>
            <a:r>
              <a:rPr lang="ko-KR" altLang="en-US" sz="18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모발 손상이 없으며 두피 자극이 없습니다</a:t>
            </a:r>
            <a:r>
              <a:rPr lang="en-US" altLang="ko-KR" sz="18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indent="0"/>
            <a:endParaRPr lang="en-US" altLang="ko-KR" sz="8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sz="18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◈ </a:t>
            </a:r>
            <a:r>
              <a:rPr lang="ko-KR" altLang="en-US" sz="18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고유한 </a:t>
            </a:r>
            <a:r>
              <a:rPr lang="ko-KR" altLang="en-US" sz="1800" b="1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트리트먼트</a:t>
            </a:r>
            <a:r>
              <a:rPr lang="ko-KR" altLang="en-US" sz="18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효능     </a:t>
            </a:r>
            <a:endParaRPr lang="en-US" altLang="ko-KR" sz="18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Picture 2" descr="C:\Documents and Settings\user\바탕 화면\샴푸,두피케어,에센스\사진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04112" y="4077072"/>
            <a:ext cx="2880320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모서리가 둥근 직사각형 9"/>
          <p:cNvSpPr/>
          <p:nvPr/>
        </p:nvSpPr>
        <p:spPr bwMode="auto">
          <a:xfrm>
            <a:off x="6124694" y="5949281"/>
            <a:ext cx="5649772" cy="640776"/>
          </a:xfrm>
          <a:prstGeom prst="roundRect">
            <a:avLst/>
          </a:prstGeom>
          <a:noFill/>
          <a:ln w="9525" cap="flat" cmpd="sng" algn="ctr">
            <a:solidFill>
              <a:srgbClr val="C2C2C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01688" eaLnBrk="0" hangingPunct="0">
              <a:spcBef>
                <a:spcPct val="0"/>
              </a:spcBef>
            </a:pP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산성샴푸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두피케어헤어팩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헤어에센스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스타일링</a:t>
            </a:r>
            <a:endParaRPr kumimoji="1"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brightnessContrast bright="-20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4" y="116632"/>
            <a:ext cx="11774465" cy="673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모서리가 둥근 직사각형 11"/>
          <p:cNvSpPr/>
          <p:nvPr/>
        </p:nvSpPr>
        <p:spPr>
          <a:xfrm>
            <a:off x="2099389" y="188046"/>
            <a:ext cx="7076394" cy="529832"/>
          </a:xfrm>
          <a:prstGeom prst="roundRect">
            <a:avLst/>
          </a:prstGeom>
          <a:gradFill flip="none" rotWithShape="1">
            <a:gsLst>
              <a:gs pos="0">
                <a:srgbClr val="002E8A">
                  <a:shade val="30000"/>
                  <a:satMod val="115000"/>
                  <a:alpha val="29000"/>
                </a:srgbClr>
              </a:gs>
              <a:gs pos="86000">
                <a:schemeClr val="tx1">
                  <a:lumMod val="50000"/>
                  <a:lumOff val="50000"/>
                  <a:alpha val="35000"/>
                </a:schemeClr>
              </a:gs>
              <a:gs pos="100000">
                <a:srgbClr val="002E8A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altLang="ko-KR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ko-KR" altLang="en-US" sz="36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황금애愛</a:t>
            </a:r>
            <a:r>
              <a:rPr lang="en-US" altLang="ko-KR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36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골드미네</a:t>
            </a:r>
            <a:r>
              <a:rPr lang="en-US" altLang="ko-KR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)1</a:t>
            </a:r>
            <a:r>
              <a:rPr lang="ko-KR" altLang="en-US" sz="36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분헤어칼라</a:t>
            </a:r>
            <a:r>
              <a:rPr lang="en-US" altLang="ko-KR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ko-KR" altLang="en-US" sz="36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84" descr="라인(2)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1627073" y="790479"/>
            <a:ext cx="8851525" cy="9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34" y="3532340"/>
            <a:ext cx="5641416" cy="305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씨엠바이오랜드\봉황\황금애 뷰티방-2-백색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031" y="2461062"/>
            <a:ext cx="2448272" cy="129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씨엠바이오랜드\이미지\골드미네-로고-대-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8000"/>
                    </a14:imgEffect>
                    <a14:imgEffect>
                      <a14:brightnessContrast bright="-22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2392599"/>
            <a:ext cx="2232249" cy="117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76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6275513" y="991245"/>
            <a:ext cx="5498952" cy="5233175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defRPr/>
            </a:pPr>
            <a:endParaRPr lang="en-US" altLang="ko-KR" sz="5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ko-KR" sz="2000" b="1" u="sng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◈ </a:t>
            </a:r>
            <a:r>
              <a:rPr lang="ko-KR" altLang="en-US" sz="2000" b="1" u="sng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효능효과 </a:t>
            </a:r>
            <a:r>
              <a:rPr lang="en-US" altLang="ko-KR" sz="2000" b="1" u="sng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◈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ko-KR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세포활성화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-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혈액정화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-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중금속 흡착효과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원적외선 방사효과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-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면역력 증가 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향균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탈취효과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-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자율신경 안정효과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-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피로회복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-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음이온 효과 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ko-KR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ko-KR" sz="2000" b="1" u="sng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◈ </a:t>
            </a:r>
            <a:r>
              <a:rPr lang="ko-KR" altLang="en-US" sz="2000" b="1" u="sng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성 분 </a:t>
            </a:r>
            <a:r>
              <a:rPr lang="en-US" altLang="ko-KR" sz="2000" b="1" u="sng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◈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ko-KR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녹차추출물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피마자유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천궁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올리브유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창포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알로에베라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91544" y="1052737"/>
            <a:ext cx="4283968" cy="50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2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12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12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12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12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20000"/>
              </a:spcBef>
              <a:buSzPct val="200000"/>
            </a:pPr>
            <a:r>
              <a:rPr kumimoji="0"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lang="ko-KR" altLang="en-US" sz="2400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황금애愛</a:t>
            </a: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 칼라 성분</a:t>
            </a:r>
            <a:endParaRPr kumimoji="0" lang="en-US" altLang="ko-KR" sz="240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hangingPunct="1">
              <a:spcBef>
                <a:spcPct val="20000"/>
              </a:spcBef>
              <a:buSzPct val="200000"/>
            </a:pPr>
            <a:r>
              <a:rPr kumimoji="0" lang="en-US" altLang="ko-KR" sz="2400" b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endParaRPr kumimoji="0" lang="en-US" altLang="ko-KR" sz="2400" b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hangingPunct="1">
              <a:spcBef>
                <a:spcPct val="20000"/>
              </a:spcBef>
              <a:buSzPct val="200000"/>
            </a:pPr>
            <a:r>
              <a:rPr kumimoji="0" lang="en-US" altLang="ko-KR" sz="2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</a:p>
          <a:p>
            <a:pPr eaLnBrk="1" hangingPunct="1">
              <a:spcBef>
                <a:spcPct val="20000"/>
              </a:spcBef>
              <a:buSzPct val="200000"/>
            </a:pPr>
            <a:endParaRPr kumimoji="0" lang="en-US" altLang="ko-KR" sz="2400" b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hangingPunct="1">
              <a:spcBef>
                <a:spcPct val="20000"/>
              </a:spcBef>
              <a:buSzPct val="200000"/>
            </a:pPr>
            <a:r>
              <a:rPr kumimoji="0" lang="en-US" altLang="ko-KR" sz="24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2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kumimoji="0" lang="en-US" altLang="ko-KR" sz="2400" b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hangingPunct="1">
              <a:spcBef>
                <a:spcPct val="20000"/>
              </a:spcBef>
              <a:buSzPct val="200000"/>
            </a:pPr>
            <a:endParaRPr kumimoji="0" lang="en-US" altLang="ko-KR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 bwMode="auto">
          <a:xfrm>
            <a:off x="751562" y="6021287"/>
            <a:ext cx="5128414" cy="71019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016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/>
                <a:ea typeface="굴림"/>
              </a:rPr>
              <a:t>☞</a:t>
            </a:r>
            <a:r>
              <a:rPr kumimoji="1"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궁서" panose="02030600000101010101" pitchFamily="18" charset="-127"/>
                <a:ea typeface="궁서" panose="02030600000101010101" pitchFamily="18" charset="-127"/>
              </a:rPr>
              <a:t>한국</a:t>
            </a:r>
            <a:r>
              <a:rPr kumimoji="1"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궁서" panose="02030600000101010101" pitchFamily="18" charset="-127"/>
                <a:ea typeface="궁서" panose="02030600000101010101" pitchFamily="18" charset="-127"/>
              </a:rPr>
              <a:t>,</a:t>
            </a:r>
            <a:r>
              <a:rPr kumimoji="1"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궁서" panose="02030600000101010101" pitchFamily="18" charset="-127"/>
                <a:ea typeface="궁서" panose="02030600000101010101" pitchFamily="18" charset="-127"/>
              </a:rPr>
              <a:t>미국 동시 특허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225468" y="925181"/>
            <a:ext cx="5892744" cy="5021890"/>
            <a:chOff x="4139952" y="1537082"/>
            <a:chExt cx="4198676" cy="4462377"/>
          </a:xfrm>
        </p:grpSpPr>
        <p:grpSp>
          <p:nvGrpSpPr>
            <p:cNvPr id="8" name="그룹 7"/>
            <p:cNvGrpSpPr/>
            <p:nvPr/>
          </p:nvGrpSpPr>
          <p:grpSpPr>
            <a:xfrm>
              <a:off x="4139952" y="1537082"/>
              <a:ext cx="4198676" cy="4446315"/>
              <a:chOff x="4765812" y="188640"/>
              <a:chExt cx="4198676" cy="4446315"/>
            </a:xfrm>
          </p:grpSpPr>
          <p:sp>
            <p:nvSpPr>
              <p:cNvPr id="15" name="모서리가 둥근 직사각형 14"/>
              <p:cNvSpPr/>
              <p:nvPr/>
            </p:nvSpPr>
            <p:spPr>
              <a:xfrm>
                <a:off x="4788024" y="188640"/>
                <a:ext cx="4104456" cy="4446315"/>
              </a:xfrm>
              <a:prstGeom prst="roundRect">
                <a:avLst/>
              </a:prstGeom>
              <a:solidFill>
                <a:srgbClr val="AA72D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6" name="Picture 2" descr="D:\씨엠바이오랜드\이미지\1분 성분표-02 사본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5812" y="188640"/>
                <a:ext cx="4198676" cy="44463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5635186" y="2474966"/>
              <a:ext cx="1241070" cy="344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녹차추출물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69624" y="3243915"/>
              <a:ext cx="1410488" cy="344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올리브추출물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69625" y="4844333"/>
              <a:ext cx="1266471" cy="344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천궁추출물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98156" y="3284984"/>
              <a:ext cx="1068464" cy="344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피마자유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04248" y="4870654"/>
              <a:ext cx="1499430" cy="344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spc="-150" dirty="0" err="1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알로에베라잎즙</a:t>
              </a:r>
              <a:endParaRPr lang="ko-KR" altLang="en-US" sz="1600" b="1" spc="-150" dirty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33505" y="5655347"/>
              <a:ext cx="1372348" cy="344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rPr>
                <a:t>창포추출물</a:t>
              </a:r>
            </a:p>
          </p:txBody>
        </p:sp>
      </p:grpSp>
      <p:sp>
        <p:nvSpPr>
          <p:cNvPr id="17" name="모서리가 둥근 직사각형 16"/>
          <p:cNvSpPr/>
          <p:nvPr/>
        </p:nvSpPr>
        <p:spPr bwMode="auto">
          <a:xfrm>
            <a:off x="5736468" y="6224421"/>
            <a:ext cx="4751512" cy="507057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01688" eaLnBrk="0" hangingPunct="0">
              <a:spcBef>
                <a:spcPct val="0"/>
              </a:spcBef>
            </a:pPr>
            <a:r>
              <a:rPr lang="en-US" altLang="ko-KR" sz="28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궁서" panose="02030600000101010101" pitchFamily="18" charset="-127"/>
                <a:ea typeface="궁서" panose="02030600000101010101" pitchFamily="18" charset="-127"/>
              </a:rPr>
              <a:t>※</a:t>
            </a:r>
            <a:r>
              <a:rPr lang="ko-KR" altLang="en-US" sz="2800" b="1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궁서" panose="02030600000101010101" pitchFamily="18" charset="-127"/>
                <a:ea typeface="궁서" panose="02030600000101010101" pitchFamily="18" charset="-127"/>
              </a:rPr>
              <a:t>골드라이트</a:t>
            </a:r>
            <a:r>
              <a:rPr lang="ko-KR" altLang="en-US" sz="28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궁서" panose="02030600000101010101" pitchFamily="18" charset="-127"/>
                <a:ea typeface="궁서" panose="02030600000101010101" pitchFamily="18" charset="-127"/>
              </a:rPr>
              <a:t>  성분 첨가</a:t>
            </a:r>
            <a:endParaRPr lang="en-US" altLang="ko-KR" sz="2800" b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brightnessContrast bright="-20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68" y="116632"/>
            <a:ext cx="11548997" cy="673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0" name="모서리가 둥근 직사각형 19"/>
          <p:cNvSpPr/>
          <p:nvPr/>
        </p:nvSpPr>
        <p:spPr>
          <a:xfrm>
            <a:off x="2115951" y="165987"/>
            <a:ext cx="7076394" cy="529832"/>
          </a:xfrm>
          <a:prstGeom prst="roundRect">
            <a:avLst/>
          </a:prstGeom>
          <a:gradFill flip="none" rotWithShape="1">
            <a:gsLst>
              <a:gs pos="0">
                <a:srgbClr val="002E8A">
                  <a:shade val="30000"/>
                  <a:satMod val="115000"/>
                  <a:alpha val="29000"/>
                </a:srgbClr>
              </a:gs>
              <a:gs pos="86000">
                <a:schemeClr val="tx1">
                  <a:lumMod val="50000"/>
                  <a:lumOff val="50000"/>
                  <a:alpha val="35000"/>
                </a:schemeClr>
              </a:gs>
              <a:gs pos="100000">
                <a:srgbClr val="002E8A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altLang="ko-KR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ko-KR" altLang="en-US" sz="36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황금애愛</a:t>
            </a:r>
            <a:r>
              <a:rPr lang="en-US" altLang="ko-KR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36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골드미네</a:t>
            </a:r>
            <a:r>
              <a:rPr lang="en-US" altLang="ko-KR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)1</a:t>
            </a:r>
            <a:r>
              <a:rPr lang="ko-KR" altLang="en-US" sz="36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분헤어칼라</a:t>
            </a:r>
            <a:r>
              <a:rPr lang="en-US" altLang="ko-KR" sz="36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ko-KR" altLang="en-US" sz="36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84" descr="라인(2)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1627073" y="790479"/>
            <a:ext cx="8851525" cy="9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내용 개체 틀 3" descr="염색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2011" y="1464324"/>
            <a:ext cx="1512166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" descr="D:\씨엠바이오랜드\이미지\골드미네-로고-대-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8000"/>
                    </a14:imgEffect>
                    <a14:imgEffect>
                      <a14:brightnessContrast bright="-22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058" y="4093028"/>
            <a:ext cx="2082536" cy="109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천체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TM03457452[[fn=천체]]</Template>
  <TotalTime>72</TotalTime>
  <Words>1193</Words>
  <Application>Microsoft Office PowerPoint</Application>
  <PresentationFormat>와이드스크린</PresentationFormat>
  <Paragraphs>180</Paragraphs>
  <Slides>30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30</vt:i4>
      </vt:variant>
    </vt:vector>
  </HeadingPairs>
  <TitlesOfParts>
    <vt:vector size="40" baseType="lpstr">
      <vt:lpstr>HY엽서M</vt:lpstr>
      <vt:lpstr>HY헤드라인M</vt:lpstr>
      <vt:lpstr>굴림</vt:lpstr>
      <vt:lpstr>궁서</vt:lpstr>
      <vt:lpstr>맑은 고딕</vt:lpstr>
      <vt:lpstr>Arial</vt:lpstr>
      <vt:lpstr>Calibri</vt:lpstr>
      <vt:lpstr>Calibri Light</vt:lpstr>
      <vt:lpstr>Wingdings</vt:lpstr>
      <vt:lpstr>천체</vt:lpstr>
      <vt:lpstr>“골드미네” 1분염색약 project</vt:lpstr>
      <vt:lpstr>PowerPoint 프레젠테이션</vt:lpstr>
      <vt:lpstr> 안정된 제조, 판매 구성(14년 – 노하우)</vt:lpstr>
      <vt:lpstr> 2023 사업방향</vt:lpstr>
      <vt:lpstr>PowerPoint 프레젠테이션</vt:lpstr>
      <vt:lpstr> “ 황금알을 낳는 거위 ＂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     국내 프랜차이즈 및 해외 영업 상황</vt:lpstr>
      <vt:lpstr>PowerPoint 프레젠테이션</vt:lpstr>
      <vt:lpstr>PowerPoint 프레젠테이션</vt:lpstr>
      <vt:lpstr>PowerPoint 프레젠테이션</vt:lpstr>
      <vt:lpstr>중국 웨이하이 현지 염색전문점OPEN(중국 상표등록)</vt:lpstr>
      <vt:lpstr>     중국 운남성 엑스포</vt:lpstr>
      <vt:lpstr>     중국 운남성 엑스포</vt:lpstr>
      <vt:lpstr> “골드미네” 1분염색약 중국수출계약 및 운송물류계약</vt:lpstr>
      <vt:lpstr> 중국전자상거래(콰징)세관통관허가 코드</vt:lpstr>
      <vt:lpstr>인테넷 기사 - 1분 염색 끝판왕 “골드미네＂를 아시나요  !!!                                                                                                                                      2023. 2. 28</vt:lpstr>
      <vt:lpstr> * 국내 거점확보 및 “골드미네＂확대보급</vt:lpstr>
      <vt:lpstr>* 제품생산참여 및 수출수익 공유</vt:lpstr>
      <vt:lpstr>   핵심리더  책임동참  ~~!!</vt:lpstr>
      <vt:lpstr> 3월의 슬로건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“골드미네” 1분염색약 project</dc:title>
  <dc:creator>ceo</dc:creator>
  <cp:lastModifiedBy>ceo</cp:lastModifiedBy>
  <cp:revision>17</cp:revision>
  <dcterms:created xsi:type="dcterms:W3CDTF">2023-02-17T02:45:38Z</dcterms:created>
  <dcterms:modified xsi:type="dcterms:W3CDTF">2023-03-16T05:07:42Z</dcterms:modified>
</cp:coreProperties>
</file>